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63" r:id="rId6"/>
    <p:sldId id="259" r:id="rId7"/>
    <p:sldId id="264" r:id="rId8"/>
    <p:sldId id="265" r:id="rId9"/>
    <p:sldId id="260" r:id="rId10"/>
    <p:sldId id="269" r:id="rId11"/>
    <p:sldId id="261" r:id="rId12"/>
    <p:sldId id="268" r:id="rId13"/>
    <p:sldId id="26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9208"/>
    <a:srgbClr val="EE0000"/>
    <a:srgbClr val="FBA737"/>
    <a:srgbClr val="DD0D3F"/>
    <a:srgbClr val="F8695E"/>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0" d="100"/>
          <a:sy n="80" d="100"/>
        </p:scale>
        <p:origin x="-1602" y="3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036F7643-9E3D-4FDE-8728-643721D171A4}" type="datetimeFigureOut">
              <a:rPr lang="en-NZ" smtClean="0"/>
              <a:pPr/>
              <a:t>18/09/2016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C7663ACC-ED9B-4B5A-8D50-974F21A409F9}" type="slidenum">
              <a:rPr lang="en-NZ" smtClean="0"/>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036F7643-9E3D-4FDE-8728-643721D171A4}" type="datetimeFigureOut">
              <a:rPr lang="en-NZ" smtClean="0"/>
              <a:pPr/>
              <a:t>18/09/2016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C7663ACC-ED9B-4B5A-8D50-974F21A409F9}" type="slidenum">
              <a:rPr lang="en-NZ" smtClean="0"/>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036F7643-9E3D-4FDE-8728-643721D171A4}" type="datetimeFigureOut">
              <a:rPr lang="en-NZ" smtClean="0"/>
              <a:pPr/>
              <a:t>18/09/2016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C7663ACC-ED9B-4B5A-8D50-974F21A409F9}" type="slidenum">
              <a:rPr lang="en-NZ" smtClean="0"/>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036F7643-9E3D-4FDE-8728-643721D171A4}" type="datetimeFigureOut">
              <a:rPr lang="en-NZ" smtClean="0"/>
              <a:pPr/>
              <a:t>18/09/2016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C7663ACC-ED9B-4B5A-8D50-974F21A409F9}" type="slidenum">
              <a:rPr lang="en-NZ" smtClean="0"/>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6F7643-9E3D-4FDE-8728-643721D171A4}" type="datetimeFigureOut">
              <a:rPr lang="en-NZ" smtClean="0"/>
              <a:pPr/>
              <a:t>18/09/2016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C7663ACC-ED9B-4B5A-8D50-974F21A409F9}" type="slidenum">
              <a:rPr lang="en-NZ" smtClean="0"/>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036F7643-9E3D-4FDE-8728-643721D171A4}" type="datetimeFigureOut">
              <a:rPr lang="en-NZ" smtClean="0"/>
              <a:pPr/>
              <a:t>18/09/2016</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C7663ACC-ED9B-4B5A-8D50-974F21A409F9}" type="slidenum">
              <a:rPr lang="en-NZ" smtClean="0"/>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036F7643-9E3D-4FDE-8728-643721D171A4}" type="datetimeFigureOut">
              <a:rPr lang="en-NZ" smtClean="0"/>
              <a:pPr/>
              <a:t>18/09/2016</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C7663ACC-ED9B-4B5A-8D50-974F21A409F9}" type="slidenum">
              <a:rPr lang="en-NZ" smtClean="0"/>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036F7643-9E3D-4FDE-8728-643721D171A4}" type="datetimeFigureOut">
              <a:rPr lang="en-NZ" smtClean="0"/>
              <a:pPr/>
              <a:t>18/09/2016</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C7663ACC-ED9B-4B5A-8D50-974F21A409F9}" type="slidenum">
              <a:rPr lang="en-NZ" smtClean="0"/>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F7643-9E3D-4FDE-8728-643721D171A4}" type="datetimeFigureOut">
              <a:rPr lang="en-NZ" smtClean="0"/>
              <a:pPr/>
              <a:t>18/09/2016</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C7663ACC-ED9B-4B5A-8D50-974F21A409F9}" type="slidenum">
              <a:rPr lang="en-NZ" smtClean="0"/>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6F7643-9E3D-4FDE-8728-643721D171A4}" type="datetimeFigureOut">
              <a:rPr lang="en-NZ" smtClean="0"/>
              <a:pPr/>
              <a:t>18/09/2016</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C7663ACC-ED9B-4B5A-8D50-974F21A409F9}" type="slidenum">
              <a:rPr lang="en-NZ" smtClean="0"/>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6F7643-9E3D-4FDE-8728-643721D171A4}" type="datetimeFigureOut">
              <a:rPr lang="en-NZ" smtClean="0"/>
              <a:pPr/>
              <a:t>18/09/2016</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C7663ACC-ED9B-4B5A-8D50-974F21A409F9}" type="slidenum">
              <a:rPr lang="en-NZ" smtClean="0"/>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6F7643-9E3D-4FDE-8728-643721D171A4}" type="datetimeFigureOut">
              <a:rPr lang="en-NZ" smtClean="0"/>
              <a:pPr/>
              <a:t>18/09/2016</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663ACC-ED9B-4B5A-8D50-974F21A409F9}" type="slidenum">
              <a:rPr lang="en-NZ" smtClean="0"/>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9776" y="1556792"/>
            <a:ext cx="8134672" cy="2376264"/>
          </a:xfrm>
        </p:spPr>
        <p:txBody>
          <a:bodyPr>
            <a:normAutofit fontScale="90000"/>
          </a:bodyPr>
          <a:lstStyle/>
          <a:p>
            <a:r>
              <a:rPr lang="en-NZ" sz="3100" b="1" dirty="0" smtClean="0"/>
              <a:t/>
            </a:r>
            <a:br>
              <a:rPr lang="en-NZ" sz="3100" b="1" dirty="0" smtClean="0"/>
            </a:br>
            <a:r>
              <a:rPr lang="en-NZ" sz="3100" b="1" dirty="0" smtClean="0"/>
              <a:t>Economic </a:t>
            </a:r>
            <a:r>
              <a:rPr lang="en-NZ" sz="3100" b="1" dirty="0"/>
              <a:t>Review of Wairarapa Water's Application for Stage 2 (Feasibility) Funding from the Irrigation Acceleration </a:t>
            </a:r>
            <a:r>
              <a:rPr lang="en-NZ" sz="3100" b="1" dirty="0" smtClean="0"/>
              <a:t>Fund</a:t>
            </a:r>
            <a:r>
              <a:rPr lang="en-NZ" sz="2200" b="1" dirty="0" smtClean="0"/>
              <a:t/>
            </a:r>
            <a:br>
              <a:rPr lang="en-NZ" sz="2200" b="1" dirty="0" smtClean="0"/>
            </a:br>
            <a:r>
              <a:rPr lang="en-NZ" sz="1600" dirty="0"/>
              <a:t/>
            </a:r>
            <a:br>
              <a:rPr lang="en-NZ" sz="1600" dirty="0"/>
            </a:br>
            <a:r>
              <a:rPr lang="en-NZ" sz="1800" i="1" dirty="0" smtClean="0"/>
              <a:t>Presentation to accompany the review paper commissioned by Fish </a:t>
            </a:r>
            <a:r>
              <a:rPr lang="en-NZ" sz="1800" i="1" dirty="0"/>
              <a:t>and Game (Wellington Region</a:t>
            </a:r>
            <a:r>
              <a:rPr lang="en-NZ" sz="2000" i="1" dirty="0"/>
              <a:t>) </a:t>
            </a:r>
            <a:r>
              <a:rPr lang="en-NZ" dirty="0"/>
              <a:t/>
            </a:r>
            <a:br>
              <a:rPr lang="en-NZ" dirty="0"/>
            </a:br>
            <a:endParaRPr lang="en-NZ" dirty="0"/>
          </a:p>
        </p:txBody>
      </p:sp>
      <p:sp>
        <p:nvSpPr>
          <p:cNvPr id="3" name="Subtitle 2"/>
          <p:cNvSpPr>
            <a:spLocks noGrp="1"/>
          </p:cNvSpPr>
          <p:nvPr>
            <p:ph type="subTitle" idx="1"/>
          </p:nvPr>
        </p:nvSpPr>
        <p:spPr>
          <a:xfrm>
            <a:off x="1371600" y="4077072"/>
            <a:ext cx="6400800" cy="936104"/>
          </a:xfrm>
        </p:spPr>
        <p:txBody>
          <a:bodyPr>
            <a:normAutofit/>
          </a:bodyPr>
          <a:lstStyle/>
          <a:p>
            <a:r>
              <a:rPr lang="en-NZ" sz="1400" dirty="0" smtClean="0"/>
              <a:t>Peter Fraser</a:t>
            </a:r>
          </a:p>
          <a:p>
            <a:endParaRPr lang="en-NZ" sz="1050" dirty="0" smtClean="0"/>
          </a:p>
          <a:p>
            <a:r>
              <a:rPr lang="en-NZ" sz="1400" dirty="0" smtClean="0"/>
              <a:t>20 September 2016</a:t>
            </a:r>
            <a:endParaRPr lang="en-NZ" sz="1400" dirty="0"/>
          </a:p>
        </p:txBody>
      </p:sp>
      <p:pic>
        <p:nvPicPr>
          <p:cNvPr id="4" name="Picture 3"/>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3347864" y="5204830"/>
            <a:ext cx="2369081" cy="960474"/>
          </a:xfrm>
          <a:prstGeom prst="rect">
            <a:avLst/>
          </a:prstGeom>
          <a:noFill/>
        </p:spPr>
      </p:pic>
      <p:sp>
        <p:nvSpPr>
          <p:cNvPr id="1026" name="Text Box 2"/>
          <p:cNvSpPr txBox="1">
            <a:spLocks noChangeArrowheads="1"/>
          </p:cNvSpPr>
          <p:nvPr/>
        </p:nvSpPr>
        <p:spPr bwMode="auto">
          <a:xfrm>
            <a:off x="3431778" y="6135107"/>
            <a:ext cx="2292350" cy="2539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NZ" sz="1050" b="1" i="0" u="none" strike="noStrike" cap="none" normalizeH="0" baseline="0" dirty="0" smtClean="0">
                <a:ln>
                  <a:noFill/>
                </a:ln>
                <a:solidFill>
                  <a:schemeClr val="tx1"/>
                </a:solidFill>
                <a:effectLst/>
                <a:latin typeface="Calibri" pitchFamily="34" charset="0"/>
                <a:cs typeface="Arial" pitchFamily="34" charset="0"/>
              </a:rPr>
              <a:t>In</a:t>
            </a:r>
            <a:r>
              <a:rPr kumimoji="0" lang="en-NZ" sz="1050" b="0" i="0" u="none" strike="noStrike" cap="none" normalizeH="0" baseline="0" dirty="0" smtClean="0">
                <a:ln>
                  <a:noFill/>
                </a:ln>
                <a:solidFill>
                  <a:schemeClr val="tx1"/>
                </a:solidFill>
                <a:effectLst/>
                <a:latin typeface="Calibri" pitchFamily="34" charset="0"/>
                <a:cs typeface="Arial" pitchFamily="34" charset="0"/>
              </a:rPr>
              <a:t>credible Credible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What the counterfactual tells us</a:t>
            </a:r>
            <a:endParaRPr lang="en-NZ" dirty="0"/>
          </a:p>
        </p:txBody>
      </p:sp>
      <p:sp>
        <p:nvSpPr>
          <p:cNvPr id="3" name="Content Placeholder 2"/>
          <p:cNvSpPr>
            <a:spLocks noGrp="1"/>
          </p:cNvSpPr>
          <p:nvPr>
            <p:ph idx="1"/>
          </p:nvPr>
        </p:nvSpPr>
        <p:spPr/>
        <p:txBody>
          <a:bodyPr/>
          <a:lstStyle/>
          <a:p>
            <a:r>
              <a:rPr lang="en-NZ" dirty="0" smtClean="0"/>
              <a:t>In theory, it is possible to create a similar number of jobs but with a orientation towards horticulture</a:t>
            </a:r>
          </a:p>
          <a:p>
            <a:r>
              <a:rPr lang="en-NZ" dirty="0" smtClean="0"/>
              <a:t>However, there are caveats about horticultural jobs that need to be noted (i.e. </a:t>
            </a:r>
            <a:r>
              <a:rPr lang="en-NZ" dirty="0"/>
              <a:t>s</a:t>
            </a:r>
            <a:r>
              <a:rPr lang="en-NZ" dirty="0" smtClean="0"/>
              <a:t>easonality, use of migrant labour)</a:t>
            </a:r>
          </a:p>
          <a:p>
            <a:r>
              <a:rPr lang="en-NZ" dirty="0" smtClean="0"/>
              <a:t>If you can generate 352 jobs from 427 ha, why have a proposal based on irrigating 10,000 ha? </a:t>
            </a:r>
            <a:endParaRPr lang="en-N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So in a nutshell</a:t>
            </a:r>
            <a:endParaRPr lang="en-NZ" dirty="0"/>
          </a:p>
        </p:txBody>
      </p:sp>
      <p:sp>
        <p:nvSpPr>
          <p:cNvPr id="3" name="Content Placeholder 2"/>
          <p:cNvSpPr>
            <a:spLocks noGrp="1"/>
          </p:cNvSpPr>
          <p:nvPr>
            <p:ph sz="half" idx="1"/>
          </p:nvPr>
        </p:nvSpPr>
        <p:spPr>
          <a:xfrm>
            <a:off x="457200" y="1600200"/>
            <a:ext cx="8147248" cy="4525963"/>
          </a:xfrm>
        </p:spPr>
        <p:txBody>
          <a:bodyPr>
            <a:normAutofit lnSpcReduction="10000"/>
          </a:bodyPr>
          <a:lstStyle/>
          <a:p>
            <a:r>
              <a:rPr lang="en-NZ" dirty="0" smtClean="0"/>
              <a:t>WW application for MPI funding was is based on outdated and misleading analysis that gives a completely unrealistic view of the scheme’s viability and benefits (this is bad) </a:t>
            </a:r>
            <a:r>
              <a:rPr lang="en-NZ" i="1" u="sng" dirty="0" smtClean="0"/>
              <a:t>and</a:t>
            </a:r>
          </a:p>
          <a:p>
            <a:r>
              <a:rPr lang="en-NZ" dirty="0" smtClean="0"/>
              <a:t>MPI failed to pick this up so paid out anyway(which is worse – as other funders rely on MPI doing its job) </a:t>
            </a:r>
            <a:r>
              <a:rPr lang="en-NZ" i="1" u="sng" dirty="0" smtClean="0"/>
              <a:t>and</a:t>
            </a:r>
          </a:p>
          <a:p>
            <a:r>
              <a:rPr lang="en-NZ" dirty="0" smtClean="0"/>
              <a:t>WW </a:t>
            </a:r>
            <a:r>
              <a:rPr lang="en-NZ" b="1" dirty="0" smtClean="0"/>
              <a:t>continues</a:t>
            </a:r>
            <a:r>
              <a:rPr lang="en-NZ" dirty="0" smtClean="0"/>
              <a:t> to use the same outdated and misleading </a:t>
            </a:r>
            <a:r>
              <a:rPr lang="en-NZ" dirty="0" smtClean="0"/>
              <a:t>data to promote </a:t>
            </a:r>
            <a:r>
              <a:rPr lang="en-NZ" dirty="0" smtClean="0"/>
              <a:t>its irrigation scheme and seek funding from others (which is unconscionable and disingenuous)</a:t>
            </a:r>
          </a:p>
          <a:p>
            <a:endParaRPr lang="en-N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NZ" dirty="0" smtClean="0"/>
              <a:t>Conclusions</a:t>
            </a:r>
            <a:endParaRPr lang="en-NZ" dirty="0"/>
          </a:p>
        </p:txBody>
      </p:sp>
      <p:sp>
        <p:nvSpPr>
          <p:cNvPr id="6" name="Content Placeholder 5"/>
          <p:cNvSpPr>
            <a:spLocks noGrp="1"/>
          </p:cNvSpPr>
          <p:nvPr>
            <p:ph idx="1"/>
          </p:nvPr>
        </p:nvSpPr>
        <p:spPr/>
        <p:txBody>
          <a:bodyPr>
            <a:normAutofit/>
          </a:bodyPr>
          <a:lstStyle/>
          <a:p>
            <a:r>
              <a:rPr lang="en-NZ" dirty="0" smtClean="0"/>
              <a:t>WW’s scheme doesn’t stack up – and </a:t>
            </a:r>
            <a:r>
              <a:rPr lang="en-NZ" dirty="0" smtClean="0"/>
              <a:t>never has</a:t>
            </a:r>
            <a:endParaRPr lang="en-NZ" dirty="0" smtClean="0"/>
          </a:p>
          <a:p>
            <a:endParaRPr lang="en-NZ" sz="1400" dirty="0" smtClean="0"/>
          </a:p>
          <a:p>
            <a:r>
              <a:rPr lang="en-NZ" dirty="0" smtClean="0"/>
              <a:t>WW needs to acknowledge this, revise its numbers and redesign its scheme</a:t>
            </a:r>
          </a:p>
          <a:p>
            <a:endParaRPr lang="en-NZ" sz="1400" dirty="0" smtClean="0"/>
          </a:p>
          <a:p>
            <a:r>
              <a:rPr lang="en-NZ" dirty="0" smtClean="0"/>
              <a:t>Without irrigated dairying significantly less storage capacity is required, as everything else is ‘niche’ in comparison – even horticulture</a:t>
            </a:r>
          </a:p>
          <a:p>
            <a:pPr>
              <a:buNone/>
            </a:pPr>
            <a:endParaRPr lang="en-N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3347864" y="5204830"/>
            <a:ext cx="2369081" cy="960474"/>
          </a:xfrm>
          <a:prstGeom prst="rect">
            <a:avLst/>
          </a:prstGeom>
          <a:noFill/>
        </p:spPr>
      </p:pic>
      <p:sp>
        <p:nvSpPr>
          <p:cNvPr id="6" name="Text Box 2"/>
          <p:cNvSpPr txBox="1">
            <a:spLocks noChangeArrowheads="1"/>
          </p:cNvSpPr>
          <p:nvPr/>
        </p:nvSpPr>
        <p:spPr bwMode="auto">
          <a:xfrm>
            <a:off x="3431778" y="6135107"/>
            <a:ext cx="2292350" cy="2539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NZ" sz="1050" b="1" i="0" u="none" strike="noStrike" cap="none" normalizeH="0" baseline="0" dirty="0" smtClean="0">
                <a:ln>
                  <a:noFill/>
                </a:ln>
                <a:solidFill>
                  <a:schemeClr val="tx1"/>
                </a:solidFill>
                <a:effectLst/>
                <a:latin typeface="Calibri" pitchFamily="34" charset="0"/>
                <a:cs typeface="Arial" pitchFamily="34" charset="0"/>
              </a:rPr>
              <a:t>In</a:t>
            </a:r>
            <a:r>
              <a:rPr kumimoji="0" lang="en-NZ" sz="1050" b="0" i="0" u="none" strike="noStrike" cap="none" normalizeH="0" baseline="0" dirty="0" smtClean="0">
                <a:ln>
                  <a:noFill/>
                </a:ln>
                <a:solidFill>
                  <a:schemeClr val="tx1"/>
                </a:solidFill>
                <a:effectLst/>
                <a:latin typeface="Calibri" pitchFamily="34" charset="0"/>
                <a:cs typeface="Arial" pitchFamily="34" charset="0"/>
              </a:rPr>
              <a:t>credible Credible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itle 6"/>
          <p:cNvSpPr>
            <a:spLocks noGrp="1"/>
          </p:cNvSpPr>
          <p:nvPr>
            <p:ph type="title"/>
          </p:nvPr>
        </p:nvSpPr>
        <p:spPr>
          <a:xfrm>
            <a:off x="457200" y="3140968"/>
            <a:ext cx="8229600" cy="2376264"/>
          </a:xfrm>
        </p:spPr>
        <p:txBody>
          <a:bodyPr>
            <a:normAutofit fontScale="90000"/>
          </a:bodyPr>
          <a:lstStyle/>
          <a:p>
            <a:pPr marL="355600" indent="-355600" algn="l"/>
            <a:r>
              <a:rPr lang="en-NZ" sz="1300" b="1" dirty="0"/>
              <a:t>Rōpere Consulting Limited </a:t>
            </a:r>
            <a:r>
              <a:rPr lang="en-NZ" sz="900" dirty="0"/>
              <a:t/>
            </a:r>
            <a:br>
              <a:rPr lang="en-NZ" sz="900" dirty="0"/>
            </a:br>
            <a:r>
              <a:rPr lang="en-NZ" sz="900" dirty="0"/>
              <a:t> </a:t>
            </a:r>
            <a:br>
              <a:rPr lang="en-NZ" sz="900" dirty="0"/>
            </a:br>
            <a:r>
              <a:rPr lang="en-NZ" sz="1200" i="1" dirty="0"/>
              <a:t>Rōpere</a:t>
            </a:r>
            <a:r>
              <a:rPr lang="en-NZ" sz="1200" dirty="0"/>
              <a:t> is the Māori word for strawberry, which at first glance is a strange name for a consultancy. </a:t>
            </a:r>
            <a:br>
              <a:rPr lang="en-NZ" sz="1200" dirty="0"/>
            </a:br>
            <a:r>
              <a:rPr lang="en-NZ" sz="1200" dirty="0"/>
              <a:t>A hint can be found in the French word for strawberry, which is </a:t>
            </a:r>
            <a:r>
              <a:rPr lang="en-NZ" sz="1200" i="1" dirty="0"/>
              <a:t>fraise</a:t>
            </a:r>
            <a:r>
              <a:rPr lang="en-NZ" sz="1200" dirty="0"/>
              <a:t>.  </a:t>
            </a:r>
            <a:r>
              <a:rPr lang="en-NZ" sz="1200" i="1" dirty="0"/>
              <a:t>Fraise</a:t>
            </a:r>
            <a:r>
              <a:rPr lang="en-NZ" sz="1200" dirty="0"/>
              <a:t> was also the name granted to a French nobleman Julius de Berry, who, according to legend, was knighted after giving the King of Normandy a magnificent plate of strawberries out of season – a miraculous feat in time before the advent 24 hour convenience stores. </a:t>
            </a:r>
            <a:br>
              <a:rPr lang="en-NZ" sz="1200" dirty="0"/>
            </a:br>
            <a:r>
              <a:rPr lang="en-NZ" sz="1200" dirty="0"/>
              <a:t> </a:t>
            </a:r>
            <a:br>
              <a:rPr lang="en-NZ" sz="1200" dirty="0"/>
            </a:br>
            <a:r>
              <a:rPr lang="en-NZ" sz="1200" dirty="0"/>
              <a:t>De Berry’s descendants travelled with the King’s descendants and fought a particularly noteworthy battle in 1066. The family, however, decided to continue north, and eventually ended up in the Highlands of Scotland – whence they then spread across the globe. </a:t>
            </a:r>
            <a:br>
              <a:rPr lang="en-NZ" sz="1200" dirty="0"/>
            </a:br>
            <a:r>
              <a:rPr lang="en-NZ" sz="1200" dirty="0"/>
              <a:t> </a:t>
            </a:r>
            <a:br>
              <a:rPr lang="en-NZ" sz="1200" dirty="0"/>
            </a:br>
            <a:r>
              <a:rPr lang="en-NZ" sz="1200" dirty="0"/>
              <a:t>In the process the name was anglicised to </a:t>
            </a:r>
            <a:r>
              <a:rPr lang="en-NZ" sz="1200" i="1" dirty="0"/>
              <a:t>Fraser</a:t>
            </a:r>
            <a:r>
              <a:rPr lang="en-NZ" sz="1200" dirty="0"/>
              <a:t>.</a:t>
            </a:r>
            <a:r>
              <a:rPr lang="en-NZ" sz="6000" dirty="0"/>
              <a:t/>
            </a:r>
            <a:br>
              <a:rPr lang="en-NZ" sz="6000" dirty="0"/>
            </a:br>
            <a:endParaRPr lang="en-NZ" dirty="0"/>
          </a:p>
        </p:txBody>
      </p:sp>
      <p:sp>
        <p:nvSpPr>
          <p:cNvPr id="8" name="Content Placeholder 7"/>
          <p:cNvSpPr>
            <a:spLocks noGrp="1"/>
          </p:cNvSpPr>
          <p:nvPr>
            <p:ph idx="1"/>
          </p:nvPr>
        </p:nvSpPr>
        <p:spPr>
          <a:xfrm>
            <a:off x="457200" y="692696"/>
            <a:ext cx="8229600" cy="1977083"/>
          </a:xfrm>
        </p:spPr>
        <p:txBody>
          <a:bodyPr>
            <a:normAutofit/>
          </a:bodyPr>
          <a:lstStyle/>
          <a:p>
            <a:pPr>
              <a:buNone/>
            </a:pPr>
            <a:r>
              <a:rPr lang="en-NZ" sz="1200" b="1" i="1" dirty="0"/>
              <a:t>Disclaimer</a:t>
            </a:r>
            <a:endParaRPr lang="en-NZ" sz="1200" dirty="0"/>
          </a:p>
          <a:p>
            <a:pPr indent="12700">
              <a:buNone/>
            </a:pPr>
            <a:r>
              <a:rPr lang="en-NZ" sz="1200" i="1" dirty="0" smtClean="0"/>
              <a:t>While </a:t>
            </a:r>
            <a:r>
              <a:rPr lang="en-NZ" sz="1200" i="1" dirty="0"/>
              <a:t>Rōpere Consulting Limited will use all reasonable endeavours in undertaking contract research and producing reports to ensure the information is as accurate as practicable, Rōpere Consulting Limited, its staff, employees, contributors and reviewers shall not be liable (whether in contract, tort [including negligence], equity or on any other basis) for any loss or damage sustained by any person relying on such work whatever the cause of such loss or damage</a:t>
            </a:r>
            <a:endParaRPr lang="en-NZ" sz="1200" dirty="0"/>
          </a:p>
          <a:p>
            <a:pPr>
              <a:buNone/>
            </a:pPr>
            <a:endParaRPr lang="en-N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Executive Summary</a:t>
            </a:r>
            <a:endParaRPr lang="en-NZ" dirty="0"/>
          </a:p>
        </p:txBody>
      </p:sp>
      <p:sp>
        <p:nvSpPr>
          <p:cNvPr id="3" name="Content Placeholder 2"/>
          <p:cNvSpPr>
            <a:spLocks noGrp="1"/>
          </p:cNvSpPr>
          <p:nvPr>
            <p:ph idx="1"/>
          </p:nvPr>
        </p:nvSpPr>
        <p:spPr>
          <a:xfrm>
            <a:off x="457200" y="1556792"/>
            <a:ext cx="8229600" cy="4525963"/>
          </a:xfrm>
        </p:spPr>
        <p:txBody>
          <a:bodyPr>
            <a:normAutofit fontScale="70000" lnSpcReduction="20000"/>
          </a:bodyPr>
          <a:lstStyle/>
          <a:p>
            <a:pPr>
              <a:buNone/>
            </a:pPr>
            <a:r>
              <a:rPr lang="en-NZ" sz="4000" b="1" dirty="0" smtClean="0"/>
              <a:t>Three issues:</a:t>
            </a:r>
          </a:p>
          <a:p>
            <a:pPr>
              <a:buNone/>
            </a:pPr>
            <a:endParaRPr lang="en-NZ" sz="2900" b="1" dirty="0" smtClean="0"/>
          </a:p>
          <a:p>
            <a:r>
              <a:rPr lang="en-NZ" sz="3100" b="1" dirty="0"/>
              <a:t>Process problem </a:t>
            </a:r>
            <a:r>
              <a:rPr lang="en-NZ" sz="3100" dirty="0" smtClean="0"/>
              <a:t>– Wairarapa </a:t>
            </a:r>
            <a:r>
              <a:rPr lang="en-NZ" sz="3100" dirty="0"/>
              <a:t>Water </a:t>
            </a:r>
            <a:r>
              <a:rPr lang="en-NZ" sz="3100" dirty="0" smtClean="0"/>
              <a:t>(WW) submitted </a:t>
            </a:r>
            <a:r>
              <a:rPr lang="en-NZ" sz="3100" dirty="0"/>
              <a:t>a funding application to MPI </a:t>
            </a:r>
            <a:r>
              <a:rPr lang="en-NZ" sz="3100" dirty="0" smtClean="0"/>
              <a:t>with outdated </a:t>
            </a:r>
            <a:r>
              <a:rPr lang="en-NZ" sz="3100" dirty="0"/>
              <a:t>and </a:t>
            </a:r>
            <a:r>
              <a:rPr lang="en-NZ" sz="3100" dirty="0" smtClean="0"/>
              <a:t>misleading </a:t>
            </a:r>
            <a:r>
              <a:rPr lang="en-NZ" sz="3100" dirty="0" smtClean="0"/>
              <a:t>economic analysis, MPI </a:t>
            </a:r>
            <a:r>
              <a:rPr lang="en-NZ" sz="3100" dirty="0"/>
              <a:t>failed to pick this </a:t>
            </a:r>
            <a:r>
              <a:rPr lang="en-NZ" sz="3100" dirty="0" smtClean="0"/>
              <a:t>up </a:t>
            </a:r>
            <a:r>
              <a:rPr lang="en-NZ" sz="3100" dirty="0" smtClean="0"/>
              <a:t>(so paid </a:t>
            </a:r>
            <a:r>
              <a:rPr lang="en-NZ" sz="3100" dirty="0" smtClean="0"/>
              <a:t>out </a:t>
            </a:r>
            <a:r>
              <a:rPr lang="en-NZ" sz="3100" dirty="0" smtClean="0"/>
              <a:t>regardless) </a:t>
            </a:r>
            <a:r>
              <a:rPr lang="en-NZ" sz="3100" dirty="0" smtClean="0"/>
              <a:t>and</a:t>
            </a:r>
            <a:r>
              <a:rPr lang="en-NZ" sz="3100" dirty="0" smtClean="0"/>
              <a:t> WW </a:t>
            </a:r>
            <a:r>
              <a:rPr lang="en-NZ" sz="3100" dirty="0" smtClean="0"/>
              <a:t>still peddle the same </a:t>
            </a:r>
            <a:r>
              <a:rPr lang="en-NZ" sz="3100" dirty="0" smtClean="0"/>
              <a:t>falsehoods unabated</a:t>
            </a:r>
            <a:r>
              <a:rPr lang="en-NZ" sz="3100" dirty="0" smtClean="0"/>
              <a:t>.</a:t>
            </a:r>
            <a:endParaRPr lang="en-NZ" sz="3100" dirty="0"/>
          </a:p>
          <a:p>
            <a:endParaRPr lang="en-NZ" sz="1500" dirty="0" smtClean="0"/>
          </a:p>
          <a:p>
            <a:r>
              <a:rPr lang="en-NZ" sz="3100" b="1" dirty="0" smtClean="0"/>
              <a:t>Scheme viability problem </a:t>
            </a:r>
            <a:r>
              <a:rPr lang="en-NZ" sz="3100" dirty="0" smtClean="0"/>
              <a:t>– WW’s proposal is dairy-centric, in that 55% of the irrigated area is assumed to be conversions to intensive irrigated dairying.  However, this is premised on a $7.07 milk price.  Once a revised milk price assumption is applied the entire proposal collapses as dairying is unprofitable.</a:t>
            </a:r>
          </a:p>
          <a:p>
            <a:endParaRPr lang="en-NZ" sz="1500" dirty="0" smtClean="0"/>
          </a:p>
          <a:p>
            <a:r>
              <a:rPr lang="en-NZ" sz="3100" b="1" dirty="0" smtClean="0"/>
              <a:t>Scheme redesign issue </a:t>
            </a:r>
            <a:r>
              <a:rPr lang="en-NZ" sz="3100" dirty="0" smtClean="0"/>
              <a:t>– In the absence of a large water-intensive industry like dairying there is no justification for 100M cubic metres of storage.   This implies a fundamental scheme resign.</a:t>
            </a:r>
          </a:p>
          <a:p>
            <a:endParaRPr lang="en-N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NZ" dirty="0" smtClean="0"/>
              <a:t>What is Wairarapa Water claiming?</a:t>
            </a:r>
            <a:endParaRPr lang="en-NZ" dirty="0"/>
          </a:p>
        </p:txBody>
      </p:sp>
      <p:sp>
        <p:nvSpPr>
          <p:cNvPr id="7" name="Text Placeholder 6"/>
          <p:cNvSpPr>
            <a:spLocks noGrp="1"/>
          </p:cNvSpPr>
          <p:nvPr>
            <p:ph type="body" idx="1"/>
          </p:nvPr>
        </p:nvSpPr>
        <p:spPr>
          <a:xfrm>
            <a:off x="4499992" y="1421086"/>
            <a:ext cx="4392488" cy="639762"/>
          </a:xfrm>
        </p:spPr>
        <p:txBody>
          <a:bodyPr>
            <a:normAutofit/>
          </a:bodyPr>
          <a:lstStyle/>
          <a:p>
            <a:r>
              <a:rPr lang="en-NZ" dirty="0" smtClean="0"/>
              <a:t>Economic benefits </a:t>
            </a:r>
            <a:r>
              <a:rPr lang="en-NZ" sz="1900" dirty="0" smtClean="0"/>
              <a:t>(per 10,000 ha)</a:t>
            </a:r>
            <a:endParaRPr lang="en-NZ" dirty="0"/>
          </a:p>
        </p:txBody>
      </p:sp>
      <p:sp>
        <p:nvSpPr>
          <p:cNvPr id="6" name="Content Placeholder 5"/>
          <p:cNvSpPr>
            <a:spLocks noGrp="1"/>
          </p:cNvSpPr>
          <p:nvPr>
            <p:ph sz="half" idx="2"/>
          </p:nvPr>
        </p:nvSpPr>
        <p:spPr>
          <a:xfrm>
            <a:off x="4572000" y="2174875"/>
            <a:ext cx="4040188" cy="3951288"/>
          </a:xfrm>
        </p:spPr>
        <p:txBody>
          <a:bodyPr>
            <a:normAutofit/>
          </a:bodyPr>
          <a:lstStyle/>
          <a:p>
            <a:pPr marL="0" indent="0">
              <a:buNone/>
            </a:pPr>
            <a:endParaRPr lang="en-NZ" sz="1800" i="1" dirty="0" smtClean="0"/>
          </a:p>
          <a:p>
            <a:pPr marL="0" indent="0">
              <a:buNone/>
            </a:pPr>
            <a:r>
              <a:rPr lang="en-NZ" sz="1800" i="1" dirty="0" smtClean="0"/>
              <a:t>Wairarapa </a:t>
            </a:r>
            <a:r>
              <a:rPr lang="en-NZ" sz="1800" i="1" dirty="0"/>
              <a:t>district GDP will </a:t>
            </a:r>
            <a:r>
              <a:rPr lang="en-NZ" sz="1800" i="1" dirty="0" smtClean="0"/>
              <a:t>increase </a:t>
            </a:r>
            <a:r>
              <a:rPr lang="en-NZ" sz="1800" i="1" dirty="0"/>
              <a:t>by </a:t>
            </a:r>
            <a:r>
              <a:rPr lang="en-NZ" sz="1800" b="1" i="1" dirty="0">
                <a:solidFill>
                  <a:srgbClr val="FF0000"/>
                </a:solidFill>
              </a:rPr>
              <a:t>$49 million per year</a:t>
            </a:r>
            <a:r>
              <a:rPr lang="en-NZ" sz="1800" i="1" dirty="0"/>
              <a:t>. </a:t>
            </a:r>
            <a:endParaRPr lang="en-NZ" sz="1800" i="1" dirty="0" smtClean="0"/>
          </a:p>
          <a:p>
            <a:pPr marL="0" indent="0">
              <a:buNone/>
            </a:pPr>
            <a:r>
              <a:rPr lang="en-NZ" sz="1200" i="1" dirty="0" smtClean="0"/>
              <a:t> </a:t>
            </a:r>
          </a:p>
          <a:p>
            <a:pPr marL="0" indent="0">
              <a:buNone/>
            </a:pPr>
            <a:r>
              <a:rPr lang="en-NZ" sz="1800" i="1" dirty="0" smtClean="0"/>
              <a:t>Associated </a:t>
            </a:r>
            <a:r>
              <a:rPr lang="en-NZ" sz="1800" i="1" dirty="0"/>
              <a:t>with this increase will be an additional $17 million per year of household income </a:t>
            </a:r>
            <a:r>
              <a:rPr lang="en-NZ" sz="1800" b="1" i="1" dirty="0">
                <a:solidFill>
                  <a:srgbClr val="FF0000"/>
                </a:solidFill>
              </a:rPr>
              <a:t>369 Full-Time-Equivalent jobs</a:t>
            </a:r>
            <a:r>
              <a:rPr lang="en-NZ" sz="1800" i="1" dirty="0">
                <a:solidFill>
                  <a:srgbClr val="FF0000"/>
                </a:solidFill>
              </a:rPr>
              <a:t>.  </a:t>
            </a:r>
            <a:endParaRPr lang="en-NZ" sz="1800" i="1" dirty="0" smtClean="0">
              <a:solidFill>
                <a:srgbClr val="FF0000"/>
              </a:solidFill>
            </a:endParaRPr>
          </a:p>
          <a:p>
            <a:pPr marL="0" indent="0">
              <a:buNone/>
            </a:pPr>
            <a:endParaRPr lang="en-NZ" sz="1200" i="1" dirty="0" smtClean="0"/>
          </a:p>
          <a:p>
            <a:pPr marL="0" indent="0">
              <a:buNone/>
            </a:pPr>
            <a:r>
              <a:rPr lang="en-NZ" sz="1800" i="1" dirty="0" smtClean="0"/>
              <a:t>Impacts </a:t>
            </a:r>
            <a:r>
              <a:rPr lang="en-NZ" sz="1800" i="1" dirty="0"/>
              <a:t>of irrigation over 30,000 ha will be </a:t>
            </a:r>
            <a:r>
              <a:rPr lang="en-NZ" sz="1800" b="1" i="1" dirty="0">
                <a:solidFill>
                  <a:srgbClr val="FF0000"/>
                </a:solidFill>
              </a:rPr>
              <a:t>three times as great</a:t>
            </a:r>
            <a:r>
              <a:rPr lang="en-NZ" sz="1800" i="1" dirty="0"/>
              <a:t>.</a:t>
            </a:r>
            <a:endParaRPr lang="en-NZ" sz="1800" dirty="0"/>
          </a:p>
          <a:p>
            <a:pPr indent="12700">
              <a:buNone/>
            </a:pPr>
            <a:endParaRPr lang="en-NZ" sz="1800" dirty="0"/>
          </a:p>
        </p:txBody>
      </p:sp>
      <p:sp>
        <p:nvSpPr>
          <p:cNvPr id="8" name="Text Placeholder 7"/>
          <p:cNvSpPr>
            <a:spLocks noGrp="1"/>
          </p:cNvSpPr>
          <p:nvPr>
            <p:ph type="body" sz="quarter" idx="3"/>
          </p:nvPr>
        </p:nvSpPr>
        <p:spPr>
          <a:xfrm>
            <a:off x="467544" y="1412776"/>
            <a:ext cx="4041775" cy="639762"/>
          </a:xfrm>
        </p:spPr>
        <p:txBody>
          <a:bodyPr/>
          <a:lstStyle/>
          <a:p>
            <a:r>
              <a:rPr lang="en-NZ" dirty="0" smtClean="0"/>
              <a:t>Key features</a:t>
            </a:r>
            <a:endParaRPr lang="en-NZ" dirty="0"/>
          </a:p>
        </p:txBody>
      </p:sp>
      <p:sp>
        <p:nvSpPr>
          <p:cNvPr id="9" name="Content Placeholder 8"/>
          <p:cNvSpPr>
            <a:spLocks noGrp="1"/>
          </p:cNvSpPr>
          <p:nvPr>
            <p:ph sz="quarter" idx="4"/>
          </p:nvPr>
        </p:nvSpPr>
        <p:spPr>
          <a:xfrm>
            <a:off x="467544" y="2174875"/>
            <a:ext cx="4041775" cy="3951288"/>
          </a:xfrm>
        </p:spPr>
        <p:txBody>
          <a:bodyPr/>
          <a:lstStyle/>
          <a:p>
            <a:r>
              <a:rPr lang="en-NZ" i="1" dirty="0" smtClean="0"/>
              <a:t>Black Creek</a:t>
            </a:r>
          </a:p>
          <a:p>
            <a:pPr lvl="1"/>
            <a:r>
              <a:rPr lang="en-NZ" dirty="0" smtClean="0"/>
              <a:t>67M m3 of supply</a:t>
            </a:r>
          </a:p>
          <a:p>
            <a:pPr lvl="1"/>
            <a:r>
              <a:rPr lang="en-NZ" dirty="0" smtClean="0"/>
              <a:t>20,000 ha irrigated</a:t>
            </a:r>
          </a:p>
          <a:p>
            <a:pPr lvl="1"/>
            <a:r>
              <a:rPr lang="en-NZ" dirty="0" smtClean="0"/>
              <a:t>$171.5M midpoint cost</a:t>
            </a:r>
          </a:p>
          <a:p>
            <a:endParaRPr lang="en-NZ" sz="1800" dirty="0" smtClean="0"/>
          </a:p>
          <a:p>
            <a:r>
              <a:rPr lang="en-NZ" i="1" dirty="0" smtClean="0"/>
              <a:t>Tividale</a:t>
            </a:r>
          </a:p>
          <a:p>
            <a:pPr lvl="1"/>
            <a:r>
              <a:rPr lang="en-NZ" dirty="0" smtClean="0"/>
              <a:t>30M m3 of supply</a:t>
            </a:r>
          </a:p>
          <a:p>
            <a:pPr lvl="1"/>
            <a:r>
              <a:rPr lang="en-NZ" dirty="0" smtClean="0"/>
              <a:t>10,000 ha irrigated</a:t>
            </a:r>
          </a:p>
          <a:p>
            <a:pPr lvl="1"/>
            <a:r>
              <a:rPr lang="en-NZ" dirty="0" smtClean="0"/>
              <a:t>$82M midpoint cost</a:t>
            </a:r>
            <a:endParaRPr lang="en-N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What is this based on?</a:t>
            </a:r>
            <a:endParaRPr lang="en-NZ" dirty="0"/>
          </a:p>
        </p:txBody>
      </p:sp>
      <p:pic>
        <p:nvPicPr>
          <p:cNvPr id="2050" name="Picture 2"/>
          <p:cNvPicPr>
            <a:picLocks noGrp="1" noChangeAspect="1" noChangeArrowheads="1"/>
          </p:cNvPicPr>
          <p:nvPr>
            <p:ph sz="half" idx="1"/>
          </p:nvPr>
        </p:nvPicPr>
        <p:blipFill>
          <a:blip r:embed="rId2" cstate="print"/>
          <a:srcRect/>
          <a:stretch>
            <a:fillRect/>
          </a:stretch>
        </p:blipFill>
        <p:spPr bwMode="auto">
          <a:xfrm>
            <a:off x="678652" y="3140968"/>
            <a:ext cx="7565756" cy="2456696"/>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555660" y="1988840"/>
            <a:ext cx="7904772" cy="1119560"/>
          </a:xfrm>
          <a:prstGeom prst="rect">
            <a:avLst/>
          </a:prstGeom>
          <a:noFill/>
          <a:ln w="9525">
            <a:noFill/>
            <a:miter lim="800000"/>
            <a:headEnd/>
            <a:tailEnd/>
          </a:ln>
        </p:spPr>
      </p:pic>
      <p:cxnSp>
        <p:nvCxnSpPr>
          <p:cNvPr id="8" name="Straight Connector 7"/>
          <p:cNvCxnSpPr/>
          <p:nvPr/>
        </p:nvCxnSpPr>
        <p:spPr>
          <a:xfrm>
            <a:off x="1907704" y="2780928"/>
            <a:ext cx="2376264" cy="0"/>
          </a:xfrm>
          <a:prstGeom prst="line">
            <a:avLst/>
          </a:prstGeom>
          <a:ln w="22225">
            <a:solidFill>
              <a:srgbClr val="EE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99592" y="4293096"/>
            <a:ext cx="6912768" cy="0"/>
          </a:xfrm>
          <a:prstGeom prst="line">
            <a:avLst/>
          </a:prstGeom>
          <a:ln w="22225">
            <a:solidFill>
              <a:srgbClr val="EE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99592" y="4941168"/>
            <a:ext cx="6912768" cy="0"/>
          </a:xfrm>
          <a:prstGeom prst="line">
            <a:avLst/>
          </a:prstGeom>
          <a:ln w="22225">
            <a:solidFill>
              <a:srgbClr val="EE0000"/>
            </a:solidFill>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5292080" y="4005064"/>
            <a:ext cx="432048" cy="360040"/>
          </a:xfrm>
          <a:prstGeom prst="ellipse">
            <a:avLst/>
          </a:prstGeom>
          <a:noFill/>
          <a:ln>
            <a:solidFill>
              <a:srgbClr val="EE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5" name="Oval 14"/>
          <p:cNvSpPr/>
          <p:nvPr/>
        </p:nvSpPr>
        <p:spPr>
          <a:xfrm>
            <a:off x="5292080" y="4653136"/>
            <a:ext cx="432048" cy="360040"/>
          </a:xfrm>
          <a:prstGeom prst="ellipse">
            <a:avLst/>
          </a:prstGeom>
          <a:noFill/>
          <a:ln>
            <a:solidFill>
              <a:srgbClr val="EE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6" name="TextBox 15"/>
          <p:cNvSpPr txBox="1"/>
          <p:nvPr/>
        </p:nvSpPr>
        <p:spPr>
          <a:xfrm>
            <a:off x="971600" y="5517232"/>
            <a:ext cx="7128792" cy="1200329"/>
          </a:xfrm>
          <a:prstGeom prst="rect">
            <a:avLst/>
          </a:prstGeom>
          <a:noFill/>
        </p:spPr>
        <p:txBody>
          <a:bodyPr wrap="square" rtlCol="0">
            <a:spAutoFit/>
          </a:bodyPr>
          <a:lstStyle/>
          <a:p>
            <a:r>
              <a:rPr lang="en-NZ" b="1" dirty="0" smtClean="0">
                <a:solidFill>
                  <a:srgbClr val="FF0000"/>
                </a:solidFill>
              </a:rPr>
              <a:t>Take home messages</a:t>
            </a:r>
            <a:r>
              <a:rPr lang="en-NZ" dirty="0" smtClean="0"/>
              <a:t>: </a:t>
            </a:r>
          </a:p>
          <a:p>
            <a:r>
              <a:rPr lang="en-NZ" b="1" dirty="0" smtClean="0"/>
              <a:t>#1</a:t>
            </a:r>
            <a:r>
              <a:rPr lang="en-NZ" dirty="0" smtClean="0"/>
              <a:t>: $7.07 is a completely unrealistic milk price: $5 +/- $1 reasonable</a:t>
            </a:r>
          </a:p>
          <a:p>
            <a:r>
              <a:rPr lang="en-NZ" b="1" dirty="0" smtClean="0"/>
              <a:t>#2</a:t>
            </a:r>
            <a:r>
              <a:rPr lang="en-NZ" dirty="0" smtClean="0"/>
              <a:t>: 45% dairy + 10% dairy support = 55% dairying across the irrigated area – so </a:t>
            </a:r>
            <a:r>
              <a:rPr lang="en-NZ" dirty="0" smtClean="0"/>
              <a:t>accurate to describe Wairarapa </a:t>
            </a:r>
            <a:r>
              <a:rPr lang="en-NZ" dirty="0" smtClean="0"/>
              <a:t>Water’s </a:t>
            </a:r>
            <a:r>
              <a:rPr lang="en-NZ" dirty="0" smtClean="0"/>
              <a:t>proposal as </a:t>
            </a:r>
            <a:r>
              <a:rPr lang="en-NZ" dirty="0" smtClean="0"/>
              <a:t>‘dairy centric’</a:t>
            </a:r>
            <a:endParaRPr lang="en-NZ" dirty="0"/>
          </a:p>
        </p:txBody>
      </p:sp>
      <p:sp>
        <p:nvSpPr>
          <p:cNvPr id="23" name="TextBox 22"/>
          <p:cNvSpPr txBox="1"/>
          <p:nvPr/>
        </p:nvSpPr>
        <p:spPr>
          <a:xfrm>
            <a:off x="323528" y="1250176"/>
            <a:ext cx="7416824" cy="769441"/>
          </a:xfrm>
          <a:prstGeom prst="rect">
            <a:avLst/>
          </a:prstGeom>
          <a:noFill/>
        </p:spPr>
        <p:txBody>
          <a:bodyPr wrap="square" rtlCol="0">
            <a:spAutoFit/>
          </a:bodyPr>
          <a:lstStyle/>
          <a:p>
            <a:pPr algn="ctr"/>
            <a:r>
              <a:rPr lang="en-NZ" sz="2000" b="1" dirty="0" smtClean="0"/>
              <a:t>WW cites Butcher</a:t>
            </a:r>
            <a:r>
              <a:rPr lang="en-NZ" sz="2000" b="1" dirty="0" smtClean="0"/>
              <a:t>, 2014</a:t>
            </a:r>
            <a:r>
              <a:rPr lang="en-NZ" dirty="0" smtClean="0"/>
              <a:t>: </a:t>
            </a:r>
          </a:p>
          <a:p>
            <a:pPr algn="ctr"/>
            <a:r>
              <a:rPr lang="en-NZ" sz="1200" dirty="0" smtClean="0"/>
              <a:t>http</a:t>
            </a:r>
            <a:r>
              <a:rPr lang="en-NZ" sz="1200" dirty="0"/>
              <a:t>://www.waterwairarapa.co.nz/news/images/3-regional-economic-impact-report-analysis-of-proposed-wairarapa-water-use-project-october-2014.pdf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NZ" dirty="0" smtClean="0"/>
              <a:t>Is irrigated intensive dairy viable?</a:t>
            </a:r>
            <a:endParaRPr lang="en-NZ" dirty="0"/>
          </a:p>
        </p:txBody>
      </p:sp>
      <p:sp>
        <p:nvSpPr>
          <p:cNvPr id="6" name="Content Placeholder 5"/>
          <p:cNvSpPr>
            <a:spLocks noGrp="1"/>
          </p:cNvSpPr>
          <p:nvPr>
            <p:ph idx="1"/>
          </p:nvPr>
        </p:nvSpPr>
        <p:spPr/>
        <p:txBody>
          <a:bodyPr>
            <a:normAutofit fontScale="92500" lnSpcReduction="20000"/>
          </a:bodyPr>
          <a:lstStyle/>
          <a:p>
            <a:r>
              <a:rPr lang="en-NZ" b="1" dirty="0" smtClean="0"/>
              <a:t>WW: 2014 Baker Report </a:t>
            </a:r>
          </a:p>
          <a:p>
            <a:pPr lvl="1"/>
            <a:r>
              <a:rPr lang="en-NZ" dirty="0" smtClean="0"/>
              <a:t>Assumes milk price of </a:t>
            </a:r>
            <a:r>
              <a:rPr lang="en-NZ" b="1" dirty="0" smtClean="0"/>
              <a:t>$6.50 +/- 50 cents</a:t>
            </a:r>
          </a:p>
          <a:p>
            <a:pPr lvl="1"/>
            <a:r>
              <a:rPr lang="en-NZ" i="1" dirty="0" smtClean="0"/>
              <a:t>Excludes</a:t>
            </a:r>
            <a:r>
              <a:rPr lang="en-NZ" dirty="0" smtClean="0"/>
              <a:t> a water price</a:t>
            </a:r>
          </a:p>
          <a:p>
            <a:pPr lvl="1">
              <a:buNone/>
            </a:pPr>
            <a:endParaRPr lang="en-NZ" sz="1400" dirty="0" smtClean="0"/>
          </a:p>
          <a:p>
            <a:pPr lvl="1">
              <a:buNone/>
            </a:pPr>
            <a:r>
              <a:rPr lang="en-NZ" sz="1400" dirty="0" smtClean="0"/>
              <a:t>(http</a:t>
            </a:r>
            <a:r>
              <a:rPr lang="en-NZ" sz="1400" dirty="0"/>
              <a:t>://www.waterwairarapa.co.nz/news/images/land-use-affordability-under-irrigation-april-2014---</a:t>
            </a:r>
            <a:r>
              <a:rPr lang="en-NZ" sz="1400" dirty="0" smtClean="0"/>
              <a:t>final.pdf)</a:t>
            </a:r>
            <a:endParaRPr lang="en-NZ" sz="1400" dirty="0"/>
          </a:p>
          <a:p>
            <a:pPr lvl="1"/>
            <a:endParaRPr lang="en-NZ" dirty="0" smtClean="0"/>
          </a:p>
          <a:p>
            <a:r>
              <a:rPr lang="en-NZ" b="1" dirty="0" smtClean="0"/>
              <a:t>Rōpere Consulting adjustment to Baker</a:t>
            </a:r>
          </a:p>
          <a:p>
            <a:pPr lvl="1"/>
            <a:r>
              <a:rPr lang="en-NZ" dirty="0"/>
              <a:t>R</a:t>
            </a:r>
            <a:r>
              <a:rPr lang="en-NZ" dirty="0" smtClean="0"/>
              <a:t>evised milk price to </a:t>
            </a:r>
            <a:r>
              <a:rPr lang="en-NZ" b="1" dirty="0" smtClean="0"/>
              <a:t>$5.00 +/- $1.00</a:t>
            </a:r>
          </a:p>
          <a:p>
            <a:pPr lvl="1"/>
            <a:r>
              <a:rPr lang="en-NZ" i="1" dirty="0" smtClean="0"/>
              <a:t>Includes</a:t>
            </a:r>
            <a:r>
              <a:rPr lang="en-NZ" dirty="0" smtClean="0"/>
              <a:t> a water price of </a:t>
            </a:r>
            <a:r>
              <a:rPr lang="en-NZ" b="1" dirty="0" smtClean="0"/>
              <a:t>$1000 per ha </a:t>
            </a:r>
            <a:r>
              <a:rPr lang="en-NZ" dirty="0" smtClean="0"/>
              <a:t>(based on irrigating 400mm per ha @ 25 cents per m3 of water)</a:t>
            </a:r>
          </a:p>
          <a:p>
            <a:pPr lvl="1"/>
            <a:r>
              <a:rPr lang="en-NZ" i="1" dirty="0" smtClean="0"/>
              <a:t>Includes</a:t>
            </a:r>
            <a:r>
              <a:rPr lang="en-NZ" dirty="0" smtClean="0"/>
              <a:t> sensitivity analysis at </a:t>
            </a:r>
            <a:r>
              <a:rPr lang="en-NZ" b="1" dirty="0" smtClean="0"/>
              <a:t>$400 per ha</a:t>
            </a:r>
            <a:r>
              <a:rPr lang="en-NZ" dirty="0" smtClean="0"/>
              <a:t>, using a 10 cents per m3 price</a:t>
            </a:r>
            <a:endParaRPr lang="en-N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val 23"/>
          <p:cNvSpPr/>
          <p:nvPr/>
        </p:nvSpPr>
        <p:spPr>
          <a:xfrm>
            <a:off x="7452320" y="2996952"/>
            <a:ext cx="1512168" cy="1440160"/>
          </a:xfrm>
          <a:prstGeom prst="ellipse">
            <a:avLst/>
          </a:prstGeom>
          <a:noFill/>
          <a:ln w="41275">
            <a:solidFill>
              <a:srgbClr val="0F9208"/>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5" name="Oval 24"/>
          <p:cNvSpPr/>
          <p:nvPr/>
        </p:nvSpPr>
        <p:spPr>
          <a:xfrm>
            <a:off x="7452320" y="4221088"/>
            <a:ext cx="1584176" cy="1656184"/>
          </a:xfrm>
          <a:prstGeom prst="ellipse">
            <a:avLst/>
          </a:prstGeom>
          <a:noFill/>
          <a:ln w="41275">
            <a:solidFill>
              <a:srgbClr val="EE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 name="Title 1"/>
          <p:cNvSpPr>
            <a:spLocks noGrp="1"/>
          </p:cNvSpPr>
          <p:nvPr>
            <p:ph type="title"/>
          </p:nvPr>
        </p:nvSpPr>
        <p:spPr/>
        <p:txBody>
          <a:bodyPr>
            <a:normAutofit fontScale="90000"/>
          </a:bodyPr>
          <a:lstStyle/>
          <a:p>
            <a:r>
              <a:rPr lang="en-NZ" dirty="0" smtClean="0"/>
              <a:t>Profitability of Irrigated Intensive Dairy</a:t>
            </a:r>
            <a:endParaRPr lang="en-NZ" dirty="0"/>
          </a:p>
        </p:txBody>
      </p:sp>
      <p:graphicFrame>
        <p:nvGraphicFramePr>
          <p:cNvPr id="5" name="Table 4"/>
          <p:cNvGraphicFramePr>
            <a:graphicFrameLocks noGrp="1"/>
          </p:cNvGraphicFramePr>
          <p:nvPr/>
        </p:nvGraphicFramePr>
        <p:xfrm>
          <a:off x="213052" y="2132856"/>
          <a:ext cx="8751436" cy="3528392"/>
        </p:xfrm>
        <a:graphic>
          <a:graphicData uri="http://schemas.openxmlformats.org/drawingml/2006/table">
            <a:tbl>
              <a:tblPr/>
              <a:tblGrid>
                <a:gridCol w="576064"/>
                <a:gridCol w="1170487"/>
                <a:gridCol w="845737"/>
                <a:gridCol w="924728"/>
                <a:gridCol w="923721"/>
                <a:gridCol w="907182"/>
                <a:gridCol w="940259"/>
                <a:gridCol w="923721"/>
                <a:gridCol w="1539537"/>
              </a:tblGrid>
              <a:tr h="280827">
                <a:tc rowSpan="3">
                  <a:txBody>
                    <a:bodyPr/>
                    <a:lstStyle/>
                    <a:p>
                      <a:pPr marL="4763" indent="0" algn="ctr">
                        <a:lnSpc>
                          <a:spcPct val="115000"/>
                        </a:lnSpc>
                        <a:spcAft>
                          <a:spcPts val="0"/>
                        </a:spcAft>
                      </a:pPr>
                      <a:endParaRPr lang="en-NZ" sz="1200" dirty="0" smtClean="0">
                        <a:latin typeface="Calibri"/>
                        <a:ea typeface="Times New Roman"/>
                        <a:cs typeface="Times New Roman"/>
                      </a:endParaRPr>
                    </a:p>
                    <a:p>
                      <a:pPr marL="4763" indent="0" algn="ctr">
                        <a:lnSpc>
                          <a:spcPct val="115000"/>
                        </a:lnSpc>
                        <a:spcAft>
                          <a:spcPts val="0"/>
                        </a:spcAft>
                      </a:pPr>
                      <a:endParaRPr lang="en-NZ" sz="1200" dirty="0" smtClean="0">
                        <a:latin typeface="Calibri"/>
                        <a:ea typeface="Times New Roman"/>
                        <a:cs typeface="Times New Roman"/>
                      </a:endParaRPr>
                    </a:p>
                    <a:p>
                      <a:pPr marL="4763" indent="0" algn="ctr">
                        <a:lnSpc>
                          <a:spcPct val="115000"/>
                        </a:lnSpc>
                        <a:spcAft>
                          <a:spcPts val="0"/>
                        </a:spcAft>
                      </a:pPr>
                      <a:r>
                        <a:rPr lang="en-NZ" sz="1200" dirty="0" smtClean="0">
                          <a:latin typeface="Calibri"/>
                          <a:ea typeface="Times New Roman"/>
                          <a:cs typeface="Times New Roman"/>
                        </a:rPr>
                        <a:t>Colour </a:t>
                      </a:r>
                    </a:p>
                    <a:p>
                      <a:pPr marL="4763" indent="0" algn="ctr">
                        <a:lnSpc>
                          <a:spcPct val="115000"/>
                        </a:lnSpc>
                        <a:spcAft>
                          <a:spcPts val="0"/>
                        </a:spcAft>
                      </a:pPr>
                      <a:r>
                        <a:rPr lang="en-NZ" sz="1200" dirty="0" smtClean="0">
                          <a:latin typeface="Calibri"/>
                          <a:ea typeface="Times New Roman"/>
                          <a:cs typeface="Times New Roman"/>
                        </a:rPr>
                        <a:t>code</a:t>
                      </a:r>
                    </a:p>
                    <a:p>
                      <a:pPr marL="4763" indent="0" algn="ctr">
                        <a:lnSpc>
                          <a:spcPct val="115000"/>
                        </a:lnSpc>
                        <a:spcAft>
                          <a:spcPts val="0"/>
                        </a:spcAft>
                      </a:pPr>
                      <a:endParaRPr lang="en-NZ" sz="12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4763" indent="0" algn="ctr">
                        <a:lnSpc>
                          <a:spcPct val="115000"/>
                        </a:lnSpc>
                        <a:spcAft>
                          <a:spcPts val="0"/>
                        </a:spcAft>
                      </a:pPr>
                      <a:endParaRPr lang="en-NZ" sz="1600" b="1" dirty="0" smtClean="0">
                        <a:latin typeface="+mn-lt"/>
                        <a:ea typeface="Times New Roman"/>
                        <a:cs typeface="Times New Roman"/>
                      </a:endParaRPr>
                    </a:p>
                    <a:p>
                      <a:pPr marL="0" indent="4763" algn="ctr">
                        <a:lnSpc>
                          <a:spcPct val="115000"/>
                        </a:lnSpc>
                        <a:spcAft>
                          <a:spcPts val="0"/>
                        </a:spcAft>
                      </a:pPr>
                      <a:r>
                        <a:rPr lang="en-NZ" sz="1200" b="1" dirty="0" smtClean="0">
                          <a:latin typeface="+mn-lt"/>
                          <a:ea typeface="Times New Roman"/>
                          <a:cs typeface="Times New Roman"/>
                        </a:rPr>
                        <a:t>Milk price</a:t>
                      </a:r>
                      <a:r>
                        <a:rPr lang="en-NZ" sz="1200" i="1" dirty="0" smtClean="0">
                          <a:latin typeface="+mn-lt"/>
                          <a:ea typeface="Times New Roman"/>
                          <a:cs typeface="Times New Roman"/>
                        </a:rPr>
                        <a:t>         ($kgMS)</a:t>
                      </a:r>
                      <a:endParaRPr lang="en-NZ" sz="16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457200" algn="ctr">
                        <a:lnSpc>
                          <a:spcPct val="115000"/>
                        </a:lnSpc>
                        <a:spcAft>
                          <a:spcPts val="0"/>
                        </a:spcAft>
                      </a:pPr>
                      <a:r>
                        <a:rPr lang="en-NZ" sz="1600" b="1" dirty="0">
                          <a:latin typeface="Calibri"/>
                          <a:ea typeface="Times New Roman"/>
                          <a:cs typeface="Times New Roman"/>
                        </a:rPr>
                        <a:t>Marginal Increase </a:t>
                      </a:r>
                      <a:r>
                        <a:rPr lang="en-NZ" sz="1600" b="1" dirty="0" smtClean="0">
                          <a:latin typeface="Calibri"/>
                          <a:ea typeface="Times New Roman"/>
                          <a:cs typeface="Times New Roman"/>
                        </a:rPr>
                        <a:t>in</a:t>
                      </a:r>
                      <a:r>
                        <a:rPr lang="en-NZ" sz="1600" b="1" baseline="0" dirty="0" smtClean="0">
                          <a:latin typeface="Calibri"/>
                          <a:ea typeface="Times New Roman"/>
                          <a:cs typeface="Times New Roman"/>
                        </a:rPr>
                        <a:t> dairy profitability with irrigation</a:t>
                      </a:r>
                      <a:endParaRPr lang="en-NZ"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a:txBody>
                    <a:bodyPr/>
                    <a:lstStyle/>
                    <a:p>
                      <a:pPr marL="457200" algn="ctr">
                        <a:lnSpc>
                          <a:spcPct val="115000"/>
                        </a:lnSpc>
                        <a:spcAft>
                          <a:spcPts val="0"/>
                        </a:spcAft>
                      </a:pPr>
                      <a:endParaRPr lang="en-NZ"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9710">
                <a:tc vMerge="1">
                  <a:txBody>
                    <a:bodyPr/>
                    <a:lstStyle/>
                    <a:p>
                      <a:pPr marL="0" indent="0" algn="ctr">
                        <a:lnSpc>
                          <a:spcPct val="115000"/>
                        </a:lnSpc>
                        <a:spcAft>
                          <a:spcPts val="0"/>
                        </a:spcAft>
                      </a:pP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4763" indent="0" algn="ctr">
                        <a:lnSpc>
                          <a:spcPct val="115000"/>
                        </a:lnSpc>
                        <a:spcAft>
                          <a:spcPts val="0"/>
                        </a:spcAft>
                      </a:pP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4763" indent="0" algn="ctr">
                        <a:lnSpc>
                          <a:spcPct val="115000"/>
                        </a:lnSpc>
                        <a:spcAft>
                          <a:spcPts val="0"/>
                        </a:spcAft>
                      </a:pPr>
                      <a:r>
                        <a:rPr lang="en-NZ" sz="1200" b="1" dirty="0">
                          <a:latin typeface="Calibri"/>
                          <a:ea typeface="Times New Roman"/>
                          <a:cs typeface="Times New Roman"/>
                        </a:rPr>
                        <a:t>Soil type A</a:t>
                      </a:r>
                      <a:endParaRPr lang="en-NZ" sz="1600" dirty="0">
                        <a:latin typeface="Calibri"/>
                        <a:ea typeface="Times New Roman"/>
                        <a:cs typeface="Times New Roman"/>
                      </a:endParaRPr>
                    </a:p>
                    <a:p>
                      <a:pPr marL="4763" indent="0" algn="ctr">
                        <a:lnSpc>
                          <a:spcPct val="115000"/>
                        </a:lnSpc>
                        <a:spcAft>
                          <a:spcPts val="0"/>
                        </a:spcAft>
                      </a:pPr>
                      <a:r>
                        <a:rPr lang="en-NZ" sz="1200" i="1" dirty="0">
                          <a:latin typeface="Calibri"/>
                          <a:ea typeface="Times New Roman"/>
                          <a:cs typeface="Times New Roman"/>
                        </a:rPr>
                        <a:t>($per ha)</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gridSpan="2">
                  <a:txBody>
                    <a:bodyPr/>
                    <a:lstStyle/>
                    <a:p>
                      <a:pPr marL="4763" indent="0" algn="ctr">
                        <a:lnSpc>
                          <a:spcPct val="115000"/>
                        </a:lnSpc>
                        <a:spcAft>
                          <a:spcPts val="0"/>
                        </a:spcAft>
                      </a:pPr>
                      <a:r>
                        <a:rPr lang="en-NZ" sz="1200" b="1" dirty="0">
                          <a:latin typeface="Calibri"/>
                          <a:ea typeface="Times New Roman"/>
                          <a:cs typeface="Times New Roman"/>
                        </a:rPr>
                        <a:t>Soil type B</a:t>
                      </a:r>
                      <a:endParaRPr lang="en-NZ" sz="1600" dirty="0">
                        <a:latin typeface="Calibri"/>
                        <a:ea typeface="Times New Roman"/>
                        <a:cs typeface="Times New Roman"/>
                      </a:endParaRPr>
                    </a:p>
                    <a:p>
                      <a:pPr marL="4763" indent="0" algn="ctr">
                        <a:lnSpc>
                          <a:spcPct val="115000"/>
                        </a:lnSpc>
                        <a:spcAft>
                          <a:spcPts val="0"/>
                        </a:spcAft>
                      </a:pPr>
                      <a:r>
                        <a:rPr lang="en-NZ" sz="1200" i="1" dirty="0">
                          <a:latin typeface="Calibri"/>
                          <a:ea typeface="Times New Roman"/>
                          <a:cs typeface="Times New Roman"/>
                        </a:rPr>
                        <a:t>($per ha)</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gridSpan="2">
                  <a:txBody>
                    <a:bodyPr/>
                    <a:lstStyle/>
                    <a:p>
                      <a:pPr marL="4763" indent="0" algn="ctr">
                        <a:lnSpc>
                          <a:spcPct val="115000"/>
                        </a:lnSpc>
                        <a:spcAft>
                          <a:spcPts val="0"/>
                        </a:spcAft>
                      </a:pPr>
                      <a:r>
                        <a:rPr lang="en-NZ" sz="1200" b="1" dirty="0">
                          <a:latin typeface="Calibri"/>
                          <a:ea typeface="Times New Roman"/>
                          <a:cs typeface="Times New Roman"/>
                        </a:rPr>
                        <a:t>Soil type C</a:t>
                      </a:r>
                      <a:endParaRPr lang="en-NZ" sz="1600" dirty="0">
                        <a:latin typeface="Calibri"/>
                        <a:ea typeface="Times New Roman"/>
                        <a:cs typeface="Times New Roman"/>
                      </a:endParaRPr>
                    </a:p>
                    <a:p>
                      <a:pPr marL="4763" indent="0" algn="ctr">
                        <a:lnSpc>
                          <a:spcPct val="115000"/>
                        </a:lnSpc>
                        <a:spcAft>
                          <a:spcPts val="0"/>
                        </a:spcAft>
                      </a:pPr>
                      <a:r>
                        <a:rPr lang="en-NZ" sz="1200" i="1" dirty="0">
                          <a:latin typeface="Calibri"/>
                          <a:ea typeface="Times New Roman"/>
                          <a:cs typeface="Times New Roman"/>
                        </a:rPr>
                        <a:t>($per ha)</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a:txBody>
                    <a:bodyPr/>
                    <a:lstStyle/>
                    <a:p>
                      <a:pPr marL="4763" indent="0" algn="ctr">
                        <a:lnSpc>
                          <a:spcPct val="115000"/>
                        </a:lnSpc>
                        <a:spcAft>
                          <a:spcPts val="0"/>
                        </a:spcAft>
                      </a:pPr>
                      <a:r>
                        <a:rPr lang="en-NZ" sz="1200" b="1" dirty="0">
                          <a:latin typeface="Calibri"/>
                          <a:ea typeface="Times New Roman"/>
                          <a:cs typeface="Times New Roman"/>
                        </a:rPr>
                        <a:t>Comment</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620">
                <a:tc vMerge="1">
                  <a:txBody>
                    <a:bodyPr/>
                    <a:lstStyle/>
                    <a:p>
                      <a:pPr marL="0" indent="0" algn="ctr">
                        <a:lnSpc>
                          <a:spcPct val="115000"/>
                        </a:lnSpc>
                        <a:spcAft>
                          <a:spcPts val="0"/>
                        </a:spcAft>
                      </a:pPr>
                      <a:endParaRPr lang="en-NZ" sz="12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indent="0" algn="ctr">
                        <a:lnSpc>
                          <a:spcPct val="115000"/>
                        </a:lnSpc>
                        <a:spcAft>
                          <a:spcPts val="0"/>
                        </a:spcAft>
                      </a:pPr>
                      <a:endParaRPr lang="en-NZ" sz="12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smtClean="0">
                          <a:latin typeface="Calibri"/>
                          <a:ea typeface="Times New Roman"/>
                          <a:cs typeface="Times New Roman"/>
                        </a:rPr>
                        <a:t>Water </a:t>
                      </a:r>
                      <a:r>
                        <a:rPr lang="en-NZ" sz="1200" b="1" i="1" dirty="0" smtClean="0">
                          <a:latin typeface="Calibri"/>
                          <a:ea typeface="Times New Roman"/>
                          <a:cs typeface="Times New Roman"/>
                        </a:rPr>
                        <a:t>free</a:t>
                      </a:r>
                      <a:endParaRPr lang="en-NZ" sz="1200" b="1" i="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pPr>
                      <a:r>
                        <a:rPr lang="en-NZ" sz="1200" b="1" dirty="0" smtClean="0">
                          <a:latin typeface="Calibri"/>
                          <a:ea typeface="Times New Roman"/>
                          <a:cs typeface="Times New Roman"/>
                        </a:rPr>
                        <a:t>Water </a:t>
                      </a:r>
                      <a:r>
                        <a:rPr lang="en-NZ" sz="1200" b="1" i="1" dirty="0" smtClean="0">
                          <a:latin typeface="Calibri"/>
                          <a:ea typeface="Times New Roman"/>
                          <a:cs typeface="Times New Roman"/>
                        </a:rPr>
                        <a:t>costs</a:t>
                      </a:r>
                      <a:endParaRPr lang="en-NZ" sz="1200" b="1" i="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smtClean="0">
                          <a:latin typeface="Calibri"/>
                          <a:ea typeface="Times New Roman"/>
                          <a:cs typeface="Times New Roman"/>
                        </a:rPr>
                        <a:t>Water </a:t>
                      </a:r>
                      <a:r>
                        <a:rPr lang="en-NZ" sz="1200" b="1" i="1" dirty="0" smtClean="0">
                          <a:latin typeface="Calibri"/>
                          <a:ea typeface="Times New Roman"/>
                          <a:cs typeface="Times New Roman"/>
                        </a:rPr>
                        <a:t>free</a:t>
                      </a:r>
                      <a:endParaRPr lang="en-NZ" sz="1200" b="1" i="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pPr>
                      <a:r>
                        <a:rPr lang="en-NZ" sz="1200" b="1" dirty="0" smtClean="0">
                          <a:latin typeface="Calibri"/>
                          <a:ea typeface="Times New Roman"/>
                          <a:cs typeface="Times New Roman"/>
                        </a:rPr>
                        <a:t>Water </a:t>
                      </a:r>
                      <a:r>
                        <a:rPr lang="en-NZ" sz="1200" b="1" i="1" dirty="0" smtClean="0">
                          <a:latin typeface="Calibri"/>
                          <a:ea typeface="Times New Roman"/>
                          <a:cs typeface="Times New Roman"/>
                        </a:rPr>
                        <a:t>costs</a:t>
                      </a:r>
                      <a:endParaRPr lang="en-NZ" sz="1200" b="1" i="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smtClean="0">
                          <a:latin typeface="Calibri"/>
                          <a:ea typeface="Times New Roman"/>
                          <a:cs typeface="Times New Roman"/>
                        </a:rPr>
                        <a:t>Water </a:t>
                      </a:r>
                      <a:r>
                        <a:rPr lang="en-NZ" sz="1200" b="1" i="1" dirty="0" smtClean="0">
                          <a:latin typeface="Calibri"/>
                          <a:ea typeface="Times New Roman"/>
                          <a:cs typeface="Times New Roman"/>
                        </a:rPr>
                        <a:t>free</a:t>
                      </a:r>
                      <a:endParaRPr lang="en-NZ" sz="1200" b="1" i="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pPr>
                      <a:r>
                        <a:rPr lang="en-NZ" sz="1200" b="1" dirty="0" smtClean="0">
                          <a:latin typeface="Calibri"/>
                          <a:ea typeface="Times New Roman"/>
                          <a:cs typeface="Times New Roman"/>
                        </a:rPr>
                        <a:t>Water</a:t>
                      </a:r>
                      <a:r>
                        <a:rPr lang="en-NZ" sz="1200" b="1" baseline="0" dirty="0" smtClean="0">
                          <a:latin typeface="Calibri"/>
                          <a:ea typeface="Times New Roman"/>
                          <a:cs typeface="Times New Roman"/>
                        </a:rPr>
                        <a:t> </a:t>
                      </a:r>
                      <a:r>
                        <a:rPr lang="en-NZ" sz="1200" b="1" i="1" baseline="0" dirty="0" smtClean="0">
                          <a:latin typeface="Calibri"/>
                          <a:ea typeface="Times New Roman"/>
                          <a:cs typeface="Times New Roman"/>
                        </a:rPr>
                        <a:t>costs</a:t>
                      </a:r>
                      <a:endParaRPr lang="en-NZ" sz="1200" b="1" i="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endParaRPr lang="en-NZ" sz="12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1240">
                <a:tc>
                  <a:txBody>
                    <a:bodyPr/>
                    <a:lstStyle/>
                    <a:p>
                      <a:pPr marL="0" indent="0" algn="ctr">
                        <a:lnSpc>
                          <a:spcPct val="115000"/>
                        </a:lnSpc>
                        <a:spcAft>
                          <a:spcPts val="0"/>
                        </a:spcAft>
                      </a:pP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F9208"/>
                    </a:solidFill>
                  </a:tcPr>
                </a:tc>
                <a:tc>
                  <a:txBody>
                    <a:bodyPr/>
                    <a:lstStyle/>
                    <a:p>
                      <a:pPr marL="0" indent="0" algn="ctr">
                        <a:lnSpc>
                          <a:spcPct val="115000"/>
                        </a:lnSpc>
                        <a:spcAft>
                          <a:spcPts val="0"/>
                        </a:spcAft>
                      </a:pPr>
                      <a:r>
                        <a:rPr lang="en-NZ" sz="1200" dirty="0">
                          <a:latin typeface="Calibri"/>
                          <a:ea typeface="Times New Roman"/>
                          <a:cs typeface="Times New Roman"/>
                        </a:rPr>
                        <a:t>7.00</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smtClean="0">
                          <a:latin typeface="Calibri"/>
                          <a:ea typeface="Times New Roman"/>
                          <a:cs typeface="Times New Roman"/>
                        </a:rPr>
                        <a:t>2,694</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pPr>
                      <a:r>
                        <a:rPr lang="en-NZ" sz="1200" dirty="0" smtClean="0">
                          <a:latin typeface="Calibri"/>
                          <a:ea typeface="Times New Roman"/>
                          <a:cs typeface="Times New Roman"/>
                        </a:rPr>
                        <a:t>1,694</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smtClean="0">
                          <a:latin typeface="Calibri"/>
                          <a:ea typeface="Times New Roman"/>
                          <a:cs typeface="Times New Roman"/>
                        </a:rPr>
                        <a:t>1,613</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pPr>
                      <a:r>
                        <a:rPr lang="en-NZ" sz="1200" dirty="0" smtClean="0">
                          <a:latin typeface="Calibri"/>
                          <a:ea typeface="Times New Roman"/>
                          <a:cs typeface="Times New Roman"/>
                        </a:rPr>
                        <a:t>613</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smtClean="0">
                          <a:latin typeface="Calibri"/>
                          <a:ea typeface="Times New Roman"/>
                          <a:cs typeface="Times New Roman"/>
                        </a:rPr>
                        <a:t>2,774</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pPr>
                      <a:r>
                        <a:rPr lang="en-NZ" sz="1200" dirty="0" smtClean="0">
                          <a:latin typeface="Calibri"/>
                          <a:ea typeface="Times New Roman"/>
                          <a:cs typeface="Times New Roman"/>
                        </a:rPr>
                        <a:t>1,774</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a:latin typeface="Calibri"/>
                          <a:ea typeface="Times New Roman"/>
                          <a:cs typeface="Times New Roman"/>
                        </a:rPr>
                        <a:t>WW base </a:t>
                      </a:r>
                      <a:r>
                        <a:rPr lang="en-NZ" sz="1200" b="1" dirty="0" smtClean="0">
                          <a:latin typeface="Calibri"/>
                          <a:ea typeface="Times New Roman"/>
                          <a:cs typeface="Times New Roman"/>
                        </a:rPr>
                        <a:t>assumption</a:t>
                      </a:r>
                    </a:p>
                    <a:p>
                      <a:pPr marL="4763" indent="0" algn="ctr">
                        <a:lnSpc>
                          <a:spcPct val="115000"/>
                        </a:lnSpc>
                        <a:spcAft>
                          <a:spcPts val="0"/>
                        </a:spcAft>
                      </a:pPr>
                      <a:r>
                        <a:rPr lang="en-NZ" sz="1200" dirty="0" smtClean="0">
                          <a:latin typeface="Calibri"/>
                          <a:ea typeface="Times New Roman"/>
                          <a:cs typeface="Times New Roman"/>
                        </a:rPr>
                        <a:t>Barker upper bound</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827">
                <a:tc>
                  <a:txBody>
                    <a:bodyPr/>
                    <a:lstStyle/>
                    <a:p>
                      <a:pPr marL="0" indent="0" algn="ctr">
                        <a:lnSpc>
                          <a:spcPct val="115000"/>
                        </a:lnSpc>
                        <a:spcAft>
                          <a:spcPts val="0"/>
                        </a:spcAft>
                      </a:pP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737"/>
                    </a:solidFill>
                  </a:tcPr>
                </a:tc>
                <a:tc>
                  <a:txBody>
                    <a:bodyPr/>
                    <a:lstStyle/>
                    <a:p>
                      <a:pPr marL="0" indent="0" algn="ctr">
                        <a:lnSpc>
                          <a:spcPct val="115000"/>
                        </a:lnSpc>
                        <a:spcAft>
                          <a:spcPts val="0"/>
                        </a:spcAft>
                      </a:pPr>
                      <a:r>
                        <a:rPr lang="en-NZ" sz="1200" b="1" dirty="0">
                          <a:latin typeface="Calibri"/>
                          <a:ea typeface="Times New Roman"/>
                          <a:cs typeface="Times New Roman"/>
                        </a:rPr>
                        <a:t>6.50</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a:latin typeface="Calibri"/>
                          <a:ea typeface="Times New Roman"/>
                          <a:cs typeface="Times New Roman"/>
                        </a:rPr>
                        <a:t>1,881</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pPr>
                      <a:r>
                        <a:rPr lang="en-NZ" sz="1200" b="1" dirty="0">
                          <a:latin typeface="Calibri"/>
                          <a:ea typeface="Times New Roman"/>
                          <a:cs typeface="Times New Roman"/>
                        </a:rPr>
                        <a:t>881</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a:latin typeface="Calibri"/>
                          <a:ea typeface="Times New Roman"/>
                          <a:cs typeface="Times New Roman"/>
                        </a:rPr>
                        <a:t>946</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pPr>
                      <a:r>
                        <a:rPr lang="en-NZ" sz="1200" b="1" dirty="0">
                          <a:solidFill>
                            <a:srgbClr val="FF0000"/>
                          </a:solidFill>
                          <a:latin typeface="Calibri"/>
                          <a:ea typeface="Times New Roman"/>
                          <a:cs typeface="Times New Roman"/>
                        </a:rPr>
                        <a:t>-54</a:t>
                      </a:r>
                      <a:endParaRPr lang="en-NZ" sz="16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a:latin typeface="Calibri"/>
                          <a:ea typeface="Times New Roman"/>
                          <a:cs typeface="Times New Roman"/>
                        </a:rPr>
                        <a:t>1,964</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pPr>
                      <a:r>
                        <a:rPr lang="en-NZ" sz="1200" b="1" dirty="0">
                          <a:latin typeface="Calibri"/>
                          <a:ea typeface="Times New Roman"/>
                          <a:cs typeface="Times New Roman"/>
                        </a:rPr>
                        <a:t>964</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baseline="0" dirty="0" smtClean="0">
                          <a:latin typeface="Calibri"/>
                          <a:ea typeface="Times New Roman"/>
                          <a:cs typeface="Times New Roman"/>
                        </a:rPr>
                        <a:t>Barker </a:t>
                      </a:r>
                      <a:r>
                        <a:rPr lang="en-NZ" sz="1200" b="1" baseline="0" dirty="0">
                          <a:latin typeface="Calibri"/>
                          <a:ea typeface="Times New Roman"/>
                          <a:cs typeface="Times New Roman"/>
                        </a:rPr>
                        <a:t>base</a:t>
                      </a:r>
                      <a:endParaRPr lang="en-NZ" sz="1600" baseline="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860">
                <a:tc>
                  <a:txBody>
                    <a:bodyPr/>
                    <a:lstStyle/>
                    <a:p>
                      <a:pPr marL="0" indent="0" algn="ctr">
                        <a:lnSpc>
                          <a:spcPct val="115000"/>
                        </a:lnSpc>
                        <a:spcAft>
                          <a:spcPts val="0"/>
                        </a:spcAft>
                      </a:pP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737"/>
                    </a:solidFill>
                  </a:tcPr>
                </a:tc>
                <a:tc>
                  <a:txBody>
                    <a:bodyPr/>
                    <a:lstStyle/>
                    <a:p>
                      <a:pPr marL="0" indent="0" algn="ctr">
                        <a:lnSpc>
                          <a:spcPct val="115000"/>
                        </a:lnSpc>
                        <a:spcAft>
                          <a:spcPts val="0"/>
                        </a:spcAft>
                      </a:pPr>
                      <a:r>
                        <a:rPr lang="en-NZ" sz="1200" dirty="0">
                          <a:latin typeface="Calibri"/>
                          <a:ea typeface="Times New Roman"/>
                          <a:cs typeface="Times New Roman"/>
                        </a:rPr>
                        <a:t>6.00</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1,068</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pPr>
                      <a:r>
                        <a:rPr lang="en-NZ" sz="1200" dirty="0">
                          <a:latin typeface="Calibri"/>
                          <a:ea typeface="Times New Roman"/>
                          <a:cs typeface="Times New Roman"/>
                        </a:rPr>
                        <a:t>68</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279</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pPr>
                      <a:r>
                        <a:rPr lang="en-NZ" sz="1200" b="1" dirty="0">
                          <a:solidFill>
                            <a:srgbClr val="FF0000"/>
                          </a:solidFill>
                          <a:latin typeface="Calibri"/>
                          <a:ea typeface="Times New Roman"/>
                          <a:cs typeface="Times New Roman"/>
                        </a:rPr>
                        <a:t>-721</a:t>
                      </a:r>
                      <a:endParaRPr lang="en-NZ" sz="16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1,154</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tabLst>
                          <a:tab pos="450850" algn="l"/>
                        </a:tabLst>
                      </a:pPr>
                      <a:r>
                        <a:rPr lang="en-NZ" sz="1200" dirty="0">
                          <a:latin typeface="Calibri"/>
                          <a:ea typeface="Times New Roman"/>
                          <a:cs typeface="Times New Roman"/>
                        </a:rPr>
                        <a:t>154</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smtClean="0">
                          <a:latin typeface="Calibri"/>
                          <a:ea typeface="Times New Roman"/>
                          <a:cs typeface="Times New Roman"/>
                        </a:rPr>
                        <a:t>Barker </a:t>
                      </a:r>
                      <a:r>
                        <a:rPr lang="en-NZ" sz="1200" dirty="0">
                          <a:latin typeface="Calibri"/>
                          <a:ea typeface="Times New Roman"/>
                          <a:cs typeface="Times New Roman"/>
                        </a:rPr>
                        <a:t>lower bound</a:t>
                      </a:r>
                      <a:r>
                        <a:rPr lang="en-NZ" sz="1200" dirty="0" smtClean="0">
                          <a:latin typeface="Calibri"/>
                          <a:ea typeface="Times New Roman"/>
                          <a:cs typeface="Times New Roman"/>
                        </a:rPr>
                        <a:t>/</a:t>
                      </a:r>
                    </a:p>
                    <a:p>
                      <a:pPr marL="4763" indent="0" algn="ctr">
                        <a:lnSpc>
                          <a:spcPct val="115000"/>
                        </a:lnSpc>
                        <a:spcAft>
                          <a:spcPts val="0"/>
                        </a:spcAft>
                      </a:pPr>
                      <a:endParaRPr lang="en-NZ" sz="1200" dirty="0" smtClean="0">
                        <a:latin typeface="Calibri"/>
                        <a:ea typeface="Times New Roman"/>
                        <a:cs typeface="Times New Roman"/>
                      </a:endParaRPr>
                    </a:p>
                    <a:p>
                      <a:pPr marL="4763" indent="0" algn="ctr">
                        <a:lnSpc>
                          <a:spcPct val="115000"/>
                        </a:lnSpc>
                        <a:spcAft>
                          <a:spcPts val="0"/>
                        </a:spcAft>
                      </a:pPr>
                      <a:r>
                        <a:rPr lang="en-NZ" sz="1200" dirty="0" smtClean="0">
                          <a:latin typeface="Calibri"/>
                          <a:ea typeface="Times New Roman"/>
                          <a:cs typeface="Times New Roman"/>
                        </a:rPr>
                        <a:t>Revised </a:t>
                      </a:r>
                      <a:r>
                        <a:rPr lang="en-NZ" sz="1200" dirty="0">
                          <a:latin typeface="Calibri"/>
                          <a:ea typeface="Times New Roman"/>
                          <a:cs typeface="Times New Roman"/>
                        </a:rPr>
                        <a:t>upper bound</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827">
                <a:tc>
                  <a:txBody>
                    <a:bodyPr/>
                    <a:lstStyle/>
                    <a:p>
                      <a:pPr marL="0" indent="0" algn="ctr">
                        <a:lnSpc>
                          <a:spcPct val="115000"/>
                        </a:lnSpc>
                        <a:spcAft>
                          <a:spcPts val="0"/>
                        </a:spcAft>
                      </a:pPr>
                      <a:endParaRPr lang="en-NZ" sz="1600" kern="1200" dirty="0">
                        <a:solidFill>
                          <a:schemeClr val="tx1"/>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0000">
                        <a:alpha val="66000"/>
                      </a:srgbClr>
                    </a:solidFill>
                  </a:tcPr>
                </a:tc>
                <a:tc>
                  <a:txBody>
                    <a:bodyPr/>
                    <a:lstStyle/>
                    <a:p>
                      <a:pPr marL="0" indent="0" algn="ctr">
                        <a:lnSpc>
                          <a:spcPct val="115000"/>
                        </a:lnSpc>
                        <a:spcAft>
                          <a:spcPts val="0"/>
                        </a:spcAft>
                      </a:pPr>
                      <a:r>
                        <a:rPr lang="en-NZ" sz="1200" dirty="0">
                          <a:latin typeface="Calibri"/>
                          <a:ea typeface="Times New Roman"/>
                          <a:cs typeface="Times New Roman"/>
                        </a:rPr>
                        <a:t>5.50</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0" dirty="0">
                          <a:latin typeface="Calibri"/>
                          <a:ea typeface="Times New Roman"/>
                          <a:cs typeface="Times New Roman"/>
                        </a:rPr>
                        <a:t>255</a:t>
                      </a:r>
                      <a:endParaRPr lang="en-NZ" sz="1600" b="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pPr>
                      <a:r>
                        <a:rPr lang="en-NZ" sz="1200" b="1" dirty="0">
                          <a:solidFill>
                            <a:srgbClr val="FF0000"/>
                          </a:solidFill>
                          <a:latin typeface="Calibri"/>
                          <a:ea typeface="Times New Roman"/>
                          <a:cs typeface="Times New Roman"/>
                        </a:rPr>
                        <a:t>-745</a:t>
                      </a:r>
                      <a:endParaRPr lang="en-NZ" sz="16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a:solidFill>
                            <a:srgbClr val="FF0000"/>
                          </a:solidFill>
                          <a:latin typeface="Calibri"/>
                          <a:ea typeface="Times New Roman"/>
                          <a:cs typeface="Times New Roman"/>
                        </a:rPr>
                        <a:t>-388</a:t>
                      </a:r>
                      <a:endParaRPr lang="en-NZ" sz="16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pPr>
                      <a:r>
                        <a:rPr lang="en-NZ" sz="1200" b="1" dirty="0">
                          <a:solidFill>
                            <a:srgbClr val="FF0000"/>
                          </a:solidFill>
                          <a:latin typeface="Calibri"/>
                          <a:ea typeface="Times New Roman"/>
                          <a:cs typeface="Times New Roman"/>
                        </a:rPr>
                        <a:t>-1,388</a:t>
                      </a:r>
                      <a:endParaRPr lang="en-NZ" sz="16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0" dirty="0">
                          <a:latin typeface="Calibri"/>
                          <a:ea typeface="Times New Roman"/>
                          <a:cs typeface="Times New Roman"/>
                        </a:rPr>
                        <a:t>344</a:t>
                      </a:r>
                      <a:endParaRPr lang="en-NZ" sz="1600" b="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pPr>
                      <a:r>
                        <a:rPr lang="en-NZ" sz="1200" b="1" dirty="0">
                          <a:solidFill>
                            <a:srgbClr val="FF0000"/>
                          </a:solidFill>
                          <a:latin typeface="Calibri"/>
                          <a:ea typeface="Times New Roman"/>
                          <a:cs typeface="Times New Roman"/>
                        </a:rPr>
                        <a:t>-656</a:t>
                      </a:r>
                      <a:endParaRPr lang="en-NZ" sz="16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0"/>
                        </a:spcAft>
                      </a:pPr>
                      <a:endParaRPr lang="en-NZ" sz="12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827">
                <a:tc>
                  <a:txBody>
                    <a:bodyPr/>
                    <a:lstStyle/>
                    <a:p>
                      <a:pPr marL="0" indent="0" algn="ctr">
                        <a:lnSpc>
                          <a:spcPct val="115000"/>
                        </a:lnSpc>
                        <a:spcAft>
                          <a:spcPts val="0"/>
                        </a:spcAft>
                      </a:pP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0000"/>
                    </a:solidFill>
                  </a:tcPr>
                </a:tc>
                <a:tc>
                  <a:txBody>
                    <a:bodyPr/>
                    <a:lstStyle/>
                    <a:p>
                      <a:pPr marL="0" indent="0" algn="ctr">
                        <a:lnSpc>
                          <a:spcPct val="115000"/>
                        </a:lnSpc>
                        <a:spcAft>
                          <a:spcPts val="0"/>
                        </a:spcAft>
                      </a:pPr>
                      <a:r>
                        <a:rPr lang="en-NZ" sz="1200" b="1" dirty="0">
                          <a:latin typeface="Calibri"/>
                          <a:ea typeface="Times New Roman"/>
                          <a:cs typeface="Times New Roman"/>
                        </a:rPr>
                        <a:t>5.00</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a:solidFill>
                            <a:srgbClr val="FF0000"/>
                          </a:solidFill>
                          <a:latin typeface="Calibri"/>
                          <a:ea typeface="Times New Roman"/>
                          <a:cs typeface="Times New Roman"/>
                        </a:rPr>
                        <a:t>-558</a:t>
                      </a:r>
                      <a:endParaRPr lang="en-NZ" sz="16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pPr>
                      <a:r>
                        <a:rPr lang="en-NZ" sz="1200" b="1" dirty="0">
                          <a:solidFill>
                            <a:srgbClr val="FF0000"/>
                          </a:solidFill>
                          <a:latin typeface="Calibri"/>
                          <a:ea typeface="Times New Roman"/>
                          <a:cs typeface="Times New Roman"/>
                        </a:rPr>
                        <a:t>-1,558</a:t>
                      </a:r>
                      <a:endParaRPr lang="en-NZ" sz="16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a:solidFill>
                            <a:srgbClr val="FF0000"/>
                          </a:solidFill>
                          <a:latin typeface="Calibri"/>
                          <a:ea typeface="Times New Roman"/>
                          <a:cs typeface="Times New Roman"/>
                        </a:rPr>
                        <a:t>-1,055</a:t>
                      </a:r>
                      <a:endParaRPr lang="en-NZ" sz="16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pPr>
                      <a:r>
                        <a:rPr lang="en-NZ" sz="1200" b="1" dirty="0">
                          <a:solidFill>
                            <a:srgbClr val="FF0000"/>
                          </a:solidFill>
                          <a:latin typeface="Calibri"/>
                          <a:ea typeface="Times New Roman"/>
                          <a:cs typeface="Times New Roman"/>
                        </a:rPr>
                        <a:t>-2,055</a:t>
                      </a:r>
                      <a:endParaRPr lang="en-NZ" sz="16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a:solidFill>
                            <a:srgbClr val="FF0000"/>
                          </a:solidFill>
                          <a:latin typeface="Calibri"/>
                          <a:ea typeface="Times New Roman"/>
                          <a:cs typeface="Times New Roman"/>
                        </a:rPr>
                        <a:t>-466</a:t>
                      </a:r>
                      <a:endParaRPr lang="en-NZ" sz="16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pPr>
                      <a:r>
                        <a:rPr lang="en-NZ" sz="1200" b="1" dirty="0">
                          <a:solidFill>
                            <a:srgbClr val="FF0000"/>
                          </a:solidFill>
                          <a:latin typeface="Calibri"/>
                          <a:ea typeface="Times New Roman"/>
                          <a:cs typeface="Times New Roman"/>
                        </a:rPr>
                        <a:t>-1,466</a:t>
                      </a:r>
                      <a:endParaRPr lang="en-NZ" sz="16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a:latin typeface="Calibri"/>
                          <a:ea typeface="Times New Roman"/>
                          <a:cs typeface="Times New Roman"/>
                        </a:rPr>
                        <a:t>Revised midpoint</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827">
                <a:tc>
                  <a:txBody>
                    <a:bodyPr/>
                    <a:lstStyle/>
                    <a:p>
                      <a:pPr marL="0" indent="0" algn="ctr">
                        <a:lnSpc>
                          <a:spcPct val="115000"/>
                        </a:lnSpc>
                        <a:spcAft>
                          <a:spcPts val="0"/>
                        </a:spcAft>
                      </a:pP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0000"/>
                    </a:solidFill>
                  </a:tcPr>
                </a:tc>
                <a:tc>
                  <a:txBody>
                    <a:bodyPr/>
                    <a:lstStyle/>
                    <a:p>
                      <a:pPr marL="0" indent="0" algn="ctr">
                        <a:lnSpc>
                          <a:spcPct val="115000"/>
                        </a:lnSpc>
                        <a:spcAft>
                          <a:spcPts val="0"/>
                        </a:spcAft>
                      </a:pPr>
                      <a:r>
                        <a:rPr lang="en-NZ" sz="1200" dirty="0">
                          <a:latin typeface="Calibri"/>
                          <a:ea typeface="Times New Roman"/>
                          <a:cs typeface="Times New Roman"/>
                        </a:rPr>
                        <a:t>4.50</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a:solidFill>
                            <a:srgbClr val="FF0000"/>
                          </a:solidFill>
                          <a:latin typeface="Calibri"/>
                          <a:ea typeface="Times New Roman"/>
                          <a:cs typeface="Times New Roman"/>
                        </a:rPr>
                        <a:t>-1,371</a:t>
                      </a:r>
                      <a:endParaRPr lang="en-NZ" sz="16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smtClean="0">
                          <a:solidFill>
                            <a:srgbClr val="FF0000"/>
                          </a:solidFill>
                          <a:latin typeface="Calibri"/>
                          <a:ea typeface="Times New Roman"/>
                          <a:cs typeface="Times New Roman"/>
                        </a:rPr>
                        <a:t>-2,371</a:t>
                      </a:r>
                      <a:endParaRPr lang="en-NZ" sz="1200" b="1" dirty="0">
                        <a:solidFill>
                          <a:srgbClr val="FF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a:solidFill>
                            <a:srgbClr val="FF0000"/>
                          </a:solidFill>
                          <a:latin typeface="Calibri"/>
                          <a:ea typeface="Times New Roman"/>
                          <a:cs typeface="Times New Roman"/>
                        </a:rPr>
                        <a:t>-1,722</a:t>
                      </a:r>
                      <a:endParaRPr lang="en-NZ" sz="16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smtClean="0">
                          <a:solidFill>
                            <a:srgbClr val="FF0000"/>
                          </a:solidFill>
                          <a:latin typeface="Calibri"/>
                          <a:ea typeface="Times New Roman"/>
                          <a:cs typeface="Times New Roman"/>
                        </a:rPr>
                        <a:t>-2,722</a:t>
                      </a:r>
                      <a:endParaRPr lang="en-NZ" sz="1200" b="1" dirty="0">
                        <a:solidFill>
                          <a:srgbClr val="FF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a:solidFill>
                            <a:srgbClr val="FF0000"/>
                          </a:solidFill>
                          <a:latin typeface="Calibri"/>
                          <a:ea typeface="Times New Roman"/>
                          <a:cs typeface="Times New Roman"/>
                        </a:rPr>
                        <a:t>-1,276</a:t>
                      </a:r>
                      <a:endParaRPr lang="en-NZ" sz="16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smtClean="0">
                          <a:solidFill>
                            <a:srgbClr val="FF0000"/>
                          </a:solidFill>
                          <a:latin typeface="Calibri"/>
                          <a:ea typeface="Times New Roman"/>
                          <a:cs typeface="Times New Roman"/>
                        </a:rPr>
                        <a:t>-2.276</a:t>
                      </a:r>
                      <a:endParaRPr lang="en-NZ" sz="1200" b="1" dirty="0">
                        <a:solidFill>
                          <a:srgbClr val="FF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0"/>
                        </a:spcAft>
                      </a:pPr>
                      <a:endParaRPr lang="en-NZ" sz="12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827">
                <a:tc>
                  <a:txBody>
                    <a:bodyPr/>
                    <a:lstStyle/>
                    <a:p>
                      <a:pPr marL="0" indent="0" algn="ctr">
                        <a:lnSpc>
                          <a:spcPct val="115000"/>
                        </a:lnSpc>
                        <a:spcAft>
                          <a:spcPts val="0"/>
                        </a:spcAft>
                      </a:pP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0000"/>
                    </a:solidFill>
                  </a:tcPr>
                </a:tc>
                <a:tc>
                  <a:txBody>
                    <a:bodyPr/>
                    <a:lstStyle/>
                    <a:p>
                      <a:pPr marL="0" indent="0" algn="ctr">
                        <a:lnSpc>
                          <a:spcPct val="115000"/>
                        </a:lnSpc>
                        <a:spcAft>
                          <a:spcPts val="0"/>
                        </a:spcAft>
                      </a:pPr>
                      <a:r>
                        <a:rPr lang="en-NZ" sz="1200" dirty="0">
                          <a:latin typeface="Calibri"/>
                          <a:ea typeface="Times New Roman"/>
                          <a:cs typeface="Times New Roman"/>
                        </a:rPr>
                        <a:t>4.00</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a:solidFill>
                            <a:srgbClr val="FF0000"/>
                          </a:solidFill>
                          <a:latin typeface="Calibri"/>
                          <a:ea typeface="Times New Roman"/>
                          <a:cs typeface="Times New Roman"/>
                        </a:rPr>
                        <a:t>-2,184</a:t>
                      </a:r>
                      <a:endParaRPr lang="en-NZ" sz="16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smtClean="0">
                          <a:solidFill>
                            <a:srgbClr val="FF0000"/>
                          </a:solidFill>
                          <a:latin typeface="Calibri"/>
                          <a:ea typeface="Times New Roman"/>
                          <a:cs typeface="Times New Roman"/>
                        </a:rPr>
                        <a:t>-3,184</a:t>
                      </a:r>
                      <a:endParaRPr lang="en-NZ" sz="1200" b="1" dirty="0">
                        <a:solidFill>
                          <a:srgbClr val="FF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a:solidFill>
                            <a:srgbClr val="FF0000"/>
                          </a:solidFill>
                          <a:latin typeface="Calibri"/>
                          <a:ea typeface="Times New Roman"/>
                          <a:cs typeface="Times New Roman"/>
                        </a:rPr>
                        <a:t>-2,389</a:t>
                      </a:r>
                      <a:endParaRPr lang="en-NZ" sz="16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smtClean="0">
                          <a:solidFill>
                            <a:srgbClr val="FF0000"/>
                          </a:solidFill>
                          <a:latin typeface="Calibri"/>
                          <a:ea typeface="Times New Roman"/>
                          <a:cs typeface="Times New Roman"/>
                        </a:rPr>
                        <a:t>-3,389</a:t>
                      </a:r>
                      <a:endParaRPr lang="en-NZ" sz="1200" b="1" dirty="0">
                        <a:solidFill>
                          <a:srgbClr val="FF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a:solidFill>
                            <a:srgbClr val="FF0000"/>
                          </a:solidFill>
                          <a:latin typeface="Calibri"/>
                          <a:ea typeface="Times New Roman"/>
                          <a:cs typeface="Times New Roman"/>
                        </a:rPr>
                        <a:t>-2,086</a:t>
                      </a:r>
                      <a:endParaRPr lang="en-NZ" sz="16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b="1" dirty="0" smtClean="0">
                          <a:solidFill>
                            <a:srgbClr val="FF0000"/>
                          </a:solidFill>
                          <a:latin typeface="Calibri"/>
                          <a:ea typeface="Times New Roman"/>
                          <a:cs typeface="Times New Roman"/>
                        </a:rPr>
                        <a:t>-3,086</a:t>
                      </a:r>
                      <a:endParaRPr lang="en-NZ" sz="1200" b="1" dirty="0">
                        <a:solidFill>
                          <a:srgbClr val="FF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Revised lower bound</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Oval 6"/>
          <p:cNvSpPr/>
          <p:nvPr/>
        </p:nvSpPr>
        <p:spPr>
          <a:xfrm>
            <a:off x="1043608" y="3140968"/>
            <a:ext cx="720080" cy="1080120"/>
          </a:xfrm>
          <a:prstGeom prst="ellipse">
            <a:avLst/>
          </a:prstGeom>
          <a:noFill/>
          <a:ln w="41275">
            <a:solidFill>
              <a:srgbClr val="0F9208"/>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8" name="Oval 7"/>
          <p:cNvSpPr/>
          <p:nvPr/>
        </p:nvSpPr>
        <p:spPr>
          <a:xfrm>
            <a:off x="1043608" y="3861048"/>
            <a:ext cx="720080" cy="1800200"/>
          </a:xfrm>
          <a:prstGeom prst="ellipse">
            <a:avLst/>
          </a:prstGeom>
          <a:noFill/>
          <a:ln w="41275">
            <a:solidFill>
              <a:srgbClr val="EE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cxnSp>
        <p:nvCxnSpPr>
          <p:cNvPr id="10" name="Straight Arrow Connector 9"/>
          <p:cNvCxnSpPr/>
          <p:nvPr/>
        </p:nvCxnSpPr>
        <p:spPr>
          <a:xfrm>
            <a:off x="899592" y="3789040"/>
            <a:ext cx="0" cy="1224136"/>
          </a:xfrm>
          <a:prstGeom prst="straightConnector1">
            <a:avLst/>
          </a:prstGeom>
          <a:ln w="47625">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79512" y="4509120"/>
            <a:ext cx="8784976" cy="0"/>
          </a:xfrm>
          <a:prstGeom prst="line">
            <a:avLst/>
          </a:prstGeom>
          <a:ln w="412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Right Arrow 30"/>
          <p:cNvSpPr/>
          <p:nvPr/>
        </p:nvSpPr>
        <p:spPr>
          <a:xfrm>
            <a:off x="2699792" y="3284984"/>
            <a:ext cx="432048" cy="936104"/>
          </a:xfrm>
          <a:prstGeom prst="rightArrow">
            <a:avLst/>
          </a:prstGeom>
          <a:solidFill>
            <a:srgbClr val="0F9208"/>
          </a:solidFill>
          <a:ln>
            <a:solidFill>
              <a:srgbClr val="0F92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2" name="Right Arrow 31"/>
          <p:cNvSpPr/>
          <p:nvPr/>
        </p:nvSpPr>
        <p:spPr>
          <a:xfrm>
            <a:off x="6372200" y="3284984"/>
            <a:ext cx="432048" cy="936104"/>
          </a:xfrm>
          <a:prstGeom prst="rightArrow">
            <a:avLst/>
          </a:prstGeom>
          <a:solidFill>
            <a:srgbClr val="0F9208"/>
          </a:solidFill>
          <a:ln>
            <a:solidFill>
              <a:srgbClr val="0F92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3" name="Right Arrow 32"/>
          <p:cNvSpPr/>
          <p:nvPr/>
        </p:nvSpPr>
        <p:spPr>
          <a:xfrm>
            <a:off x="4499992" y="3284984"/>
            <a:ext cx="432048" cy="936104"/>
          </a:xfrm>
          <a:prstGeom prst="rightArrow">
            <a:avLst/>
          </a:prstGeom>
          <a:solidFill>
            <a:srgbClr val="FBA737"/>
          </a:solidFill>
          <a:ln>
            <a:solidFill>
              <a:srgbClr val="FBA7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4" name="Right Arrow 33"/>
          <p:cNvSpPr/>
          <p:nvPr/>
        </p:nvSpPr>
        <p:spPr>
          <a:xfrm>
            <a:off x="2699792" y="4653136"/>
            <a:ext cx="432048" cy="936104"/>
          </a:xfrm>
          <a:prstGeom prst="rightArrow">
            <a:avLst/>
          </a:prstGeom>
          <a:solidFill>
            <a:srgbClr val="EE0000"/>
          </a:solidFill>
          <a:ln>
            <a:solidFill>
              <a:srgbClr val="EE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5" name="Right Arrow 34"/>
          <p:cNvSpPr/>
          <p:nvPr/>
        </p:nvSpPr>
        <p:spPr>
          <a:xfrm>
            <a:off x="4499992" y="4653136"/>
            <a:ext cx="432048" cy="936104"/>
          </a:xfrm>
          <a:prstGeom prst="rightArrow">
            <a:avLst/>
          </a:prstGeom>
          <a:solidFill>
            <a:srgbClr val="EE0000"/>
          </a:solidFill>
          <a:ln>
            <a:solidFill>
              <a:srgbClr val="EE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6" name="Right Arrow 35"/>
          <p:cNvSpPr/>
          <p:nvPr/>
        </p:nvSpPr>
        <p:spPr>
          <a:xfrm>
            <a:off x="6372200" y="4653136"/>
            <a:ext cx="432048" cy="936104"/>
          </a:xfrm>
          <a:prstGeom prst="rightArrow">
            <a:avLst/>
          </a:prstGeom>
          <a:solidFill>
            <a:srgbClr val="EE0000"/>
          </a:solidFill>
          <a:ln>
            <a:solidFill>
              <a:srgbClr val="EE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7" name="TextBox 36"/>
          <p:cNvSpPr txBox="1"/>
          <p:nvPr/>
        </p:nvSpPr>
        <p:spPr>
          <a:xfrm rot="21190228">
            <a:off x="2275823" y="4804585"/>
            <a:ext cx="5459794" cy="461665"/>
          </a:xfrm>
          <a:prstGeom prst="rect">
            <a:avLst/>
          </a:prstGeom>
          <a:noFill/>
        </p:spPr>
        <p:txBody>
          <a:bodyPr wrap="square" rtlCol="0">
            <a:spAutoFit/>
          </a:bodyPr>
          <a:lstStyle/>
          <a:p>
            <a:r>
              <a:rPr lang="en-NZ" sz="2400" b="1" dirty="0" smtClean="0">
                <a:latin typeface="Impact" pitchFamily="34" charset="0"/>
              </a:rPr>
              <a:t>-  U N V I A B L E   P R I C E  R A N G E  -</a:t>
            </a:r>
            <a:endParaRPr lang="en-NZ" sz="2400" b="1" dirty="0">
              <a:latin typeface="Impact" pitchFamily="34" charset="0"/>
            </a:endParaRPr>
          </a:p>
        </p:txBody>
      </p:sp>
      <p:sp>
        <p:nvSpPr>
          <p:cNvPr id="40" name="TextBox 39"/>
          <p:cNvSpPr txBox="1"/>
          <p:nvPr/>
        </p:nvSpPr>
        <p:spPr>
          <a:xfrm>
            <a:off x="1187624" y="1340768"/>
            <a:ext cx="2160240" cy="369332"/>
          </a:xfrm>
          <a:prstGeom prst="rect">
            <a:avLst/>
          </a:prstGeom>
          <a:noFill/>
        </p:spPr>
        <p:txBody>
          <a:bodyPr wrap="square" rtlCol="0">
            <a:spAutoFit/>
          </a:bodyPr>
          <a:lstStyle/>
          <a:p>
            <a:endParaRPr lang="en-NZ" dirty="0"/>
          </a:p>
        </p:txBody>
      </p:sp>
      <p:sp>
        <p:nvSpPr>
          <p:cNvPr id="41" name="TextBox 40"/>
          <p:cNvSpPr txBox="1"/>
          <p:nvPr/>
        </p:nvSpPr>
        <p:spPr>
          <a:xfrm>
            <a:off x="683568" y="1259468"/>
            <a:ext cx="4392488" cy="369332"/>
          </a:xfrm>
          <a:prstGeom prst="rect">
            <a:avLst/>
          </a:prstGeom>
          <a:noFill/>
        </p:spPr>
        <p:txBody>
          <a:bodyPr wrap="square" rtlCol="0">
            <a:spAutoFit/>
          </a:bodyPr>
          <a:lstStyle/>
          <a:p>
            <a:r>
              <a:rPr lang="en-NZ" b="1" dirty="0" smtClean="0"/>
              <a:t>Step 1</a:t>
            </a:r>
            <a:r>
              <a:rPr lang="en-NZ" dirty="0" smtClean="0"/>
              <a:t>: Adjust milk price</a:t>
            </a:r>
            <a:endParaRPr lang="en-NZ" dirty="0"/>
          </a:p>
        </p:txBody>
      </p:sp>
      <p:sp>
        <p:nvSpPr>
          <p:cNvPr id="42" name="TextBox 41"/>
          <p:cNvSpPr txBox="1"/>
          <p:nvPr/>
        </p:nvSpPr>
        <p:spPr>
          <a:xfrm>
            <a:off x="683568" y="1619508"/>
            <a:ext cx="4392488" cy="369332"/>
          </a:xfrm>
          <a:prstGeom prst="rect">
            <a:avLst/>
          </a:prstGeom>
          <a:noFill/>
        </p:spPr>
        <p:txBody>
          <a:bodyPr wrap="square" rtlCol="0">
            <a:spAutoFit/>
          </a:bodyPr>
          <a:lstStyle/>
          <a:p>
            <a:r>
              <a:rPr lang="en-NZ" b="1" dirty="0" smtClean="0"/>
              <a:t>Step 2</a:t>
            </a:r>
            <a:r>
              <a:rPr lang="en-NZ" dirty="0" smtClean="0"/>
              <a:t>: Add the water price (25 cents)</a:t>
            </a:r>
            <a:endParaRPr lang="en-NZ" dirty="0"/>
          </a:p>
        </p:txBody>
      </p:sp>
      <p:sp>
        <p:nvSpPr>
          <p:cNvPr id="43" name="TextBox 42"/>
          <p:cNvSpPr txBox="1"/>
          <p:nvPr/>
        </p:nvSpPr>
        <p:spPr>
          <a:xfrm>
            <a:off x="467544" y="6021288"/>
            <a:ext cx="8352928" cy="461665"/>
          </a:xfrm>
          <a:prstGeom prst="rect">
            <a:avLst/>
          </a:prstGeom>
          <a:noFill/>
        </p:spPr>
        <p:txBody>
          <a:bodyPr wrap="square" rtlCol="0">
            <a:spAutoFit/>
          </a:bodyPr>
          <a:lstStyle/>
          <a:p>
            <a:r>
              <a:rPr lang="en-NZ" sz="2400" b="1" dirty="0" smtClean="0"/>
              <a:t>So once water costs are added, basically need a $6 milk price...</a:t>
            </a:r>
            <a:endParaRPr lang="en-NZ"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7" grpId="0" animBg="1"/>
      <p:bldP spid="8" grpId="0" animBg="1"/>
      <p:bldP spid="31" grpId="0" animBg="1"/>
      <p:bldP spid="32" grpId="0" animBg="1"/>
      <p:bldP spid="33" grpId="0" animBg="1"/>
      <p:bldP spid="34" grpId="0" animBg="1"/>
      <p:bldP spid="35" grpId="0" animBg="1"/>
      <p:bldP spid="36" grpId="0" animBg="1"/>
      <p:bldP spid="37" grpId="0"/>
      <p:bldP spid="41" grpId="0"/>
      <p:bldP spid="42" grpId="0"/>
      <p:bldP spid="4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Does a lower water price help?</a:t>
            </a:r>
            <a:endParaRPr lang="en-NZ" dirty="0"/>
          </a:p>
        </p:txBody>
      </p:sp>
      <p:graphicFrame>
        <p:nvGraphicFramePr>
          <p:cNvPr id="5" name="Table 4"/>
          <p:cNvGraphicFramePr>
            <a:graphicFrameLocks noGrp="1"/>
          </p:cNvGraphicFramePr>
          <p:nvPr/>
        </p:nvGraphicFramePr>
        <p:xfrm>
          <a:off x="1619672" y="1616713"/>
          <a:ext cx="5640070" cy="1962912"/>
        </p:xfrm>
        <a:graphic>
          <a:graphicData uri="http://schemas.openxmlformats.org/drawingml/2006/table">
            <a:tbl>
              <a:tblPr/>
              <a:tblGrid>
                <a:gridCol w="1419225"/>
                <a:gridCol w="1420495"/>
                <a:gridCol w="1400175"/>
                <a:gridCol w="1400175"/>
              </a:tblGrid>
              <a:tr h="0">
                <a:tc>
                  <a:txBody>
                    <a:bodyPr/>
                    <a:lstStyle/>
                    <a:p>
                      <a:pPr marL="457200" algn="ctr">
                        <a:lnSpc>
                          <a:spcPct val="115000"/>
                        </a:lnSpc>
                        <a:spcAft>
                          <a:spcPts val="0"/>
                        </a:spcAft>
                      </a:pPr>
                      <a:endParaRPr lang="en-NZ" sz="1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4763" indent="0" algn="ctr">
                        <a:lnSpc>
                          <a:spcPct val="115000"/>
                        </a:lnSpc>
                        <a:spcAft>
                          <a:spcPts val="0"/>
                        </a:spcAft>
                      </a:pPr>
                      <a:r>
                        <a:rPr lang="en-NZ" sz="1400" b="1" dirty="0">
                          <a:latin typeface="Calibri"/>
                          <a:ea typeface="Times New Roman"/>
                          <a:cs typeface="Times New Roman"/>
                        </a:rPr>
                        <a:t>Marginal Increase of Disposable Surplus</a:t>
                      </a:r>
                      <a:endParaRPr lang="en-NZ"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r>
              <a:tr h="0">
                <a:tc>
                  <a:txBody>
                    <a:bodyPr/>
                    <a:lstStyle/>
                    <a:p>
                      <a:pPr marL="4763" indent="0" algn="ctr">
                        <a:lnSpc>
                          <a:spcPct val="115000"/>
                        </a:lnSpc>
                        <a:spcAft>
                          <a:spcPts val="0"/>
                        </a:spcAft>
                      </a:pPr>
                      <a:r>
                        <a:rPr lang="en-NZ" sz="1400" b="1" dirty="0">
                          <a:latin typeface="Calibri"/>
                          <a:ea typeface="Times New Roman"/>
                          <a:cs typeface="Times New Roman"/>
                        </a:rPr>
                        <a:t>Milk price</a:t>
                      </a:r>
                      <a:endParaRPr lang="en-NZ" sz="1800" dirty="0">
                        <a:latin typeface="Calibri"/>
                        <a:ea typeface="Times New Roman"/>
                        <a:cs typeface="Times New Roman"/>
                      </a:endParaRPr>
                    </a:p>
                    <a:p>
                      <a:pPr marL="4763" indent="0" algn="ctr">
                        <a:lnSpc>
                          <a:spcPct val="115000"/>
                        </a:lnSpc>
                        <a:spcAft>
                          <a:spcPts val="0"/>
                        </a:spcAft>
                      </a:pPr>
                      <a:r>
                        <a:rPr lang="en-NZ" sz="1400" i="1" dirty="0">
                          <a:latin typeface="Calibri"/>
                          <a:ea typeface="Times New Roman"/>
                          <a:cs typeface="Times New Roman"/>
                        </a:rPr>
                        <a:t>($kgMS)</a:t>
                      </a:r>
                      <a:endParaRPr lang="en-NZ"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400" b="1" dirty="0">
                          <a:latin typeface="Calibri"/>
                          <a:ea typeface="Times New Roman"/>
                          <a:cs typeface="Times New Roman"/>
                        </a:rPr>
                        <a:t>Soil type A</a:t>
                      </a:r>
                      <a:endParaRPr lang="en-NZ" sz="1800" dirty="0">
                        <a:latin typeface="Calibri"/>
                        <a:ea typeface="Times New Roman"/>
                        <a:cs typeface="Times New Roman"/>
                      </a:endParaRPr>
                    </a:p>
                    <a:p>
                      <a:pPr marL="4763" indent="0" algn="ctr">
                        <a:lnSpc>
                          <a:spcPct val="115000"/>
                        </a:lnSpc>
                        <a:spcAft>
                          <a:spcPts val="0"/>
                        </a:spcAft>
                      </a:pPr>
                      <a:r>
                        <a:rPr lang="en-NZ" sz="1400" i="1" dirty="0">
                          <a:latin typeface="Calibri"/>
                          <a:ea typeface="Times New Roman"/>
                          <a:cs typeface="Times New Roman"/>
                        </a:rPr>
                        <a:t>($per ha)</a:t>
                      </a:r>
                      <a:endParaRPr lang="en-NZ"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400" b="1" dirty="0">
                          <a:latin typeface="Calibri"/>
                          <a:ea typeface="Times New Roman"/>
                          <a:cs typeface="Times New Roman"/>
                        </a:rPr>
                        <a:t>Soil type B</a:t>
                      </a:r>
                      <a:endParaRPr lang="en-NZ" sz="1800" dirty="0">
                        <a:latin typeface="Calibri"/>
                        <a:ea typeface="Times New Roman"/>
                        <a:cs typeface="Times New Roman"/>
                      </a:endParaRPr>
                    </a:p>
                    <a:p>
                      <a:pPr marL="4763" indent="0" algn="ctr">
                        <a:lnSpc>
                          <a:spcPct val="115000"/>
                        </a:lnSpc>
                        <a:spcAft>
                          <a:spcPts val="0"/>
                        </a:spcAft>
                      </a:pPr>
                      <a:r>
                        <a:rPr lang="en-NZ" sz="1400" i="1" dirty="0">
                          <a:latin typeface="Calibri"/>
                          <a:ea typeface="Times New Roman"/>
                          <a:cs typeface="Times New Roman"/>
                        </a:rPr>
                        <a:t>($per ha)</a:t>
                      </a:r>
                      <a:endParaRPr lang="en-NZ"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400" b="1" dirty="0">
                          <a:latin typeface="Calibri"/>
                          <a:ea typeface="Times New Roman"/>
                          <a:cs typeface="Times New Roman"/>
                        </a:rPr>
                        <a:t>Soil type C</a:t>
                      </a:r>
                      <a:endParaRPr lang="en-NZ" sz="1800" dirty="0">
                        <a:latin typeface="Calibri"/>
                        <a:ea typeface="Times New Roman"/>
                        <a:cs typeface="Times New Roman"/>
                      </a:endParaRPr>
                    </a:p>
                    <a:p>
                      <a:pPr marL="4763" indent="0" algn="ctr">
                        <a:lnSpc>
                          <a:spcPct val="115000"/>
                        </a:lnSpc>
                        <a:spcAft>
                          <a:spcPts val="0"/>
                        </a:spcAft>
                      </a:pPr>
                      <a:r>
                        <a:rPr lang="en-NZ" sz="1400" i="1" dirty="0">
                          <a:latin typeface="Calibri"/>
                          <a:ea typeface="Times New Roman"/>
                          <a:cs typeface="Times New Roman"/>
                        </a:rPr>
                        <a:t>($per ha)</a:t>
                      </a:r>
                      <a:endParaRPr lang="en-NZ"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4763" indent="0" algn="ctr">
                        <a:lnSpc>
                          <a:spcPct val="115000"/>
                        </a:lnSpc>
                        <a:spcAft>
                          <a:spcPts val="0"/>
                        </a:spcAft>
                      </a:pPr>
                      <a:r>
                        <a:rPr lang="en-NZ" sz="1400" dirty="0">
                          <a:latin typeface="Calibri"/>
                          <a:ea typeface="Times New Roman"/>
                          <a:cs typeface="Times New Roman"/>
                        </a:rPr>
                        <a:t>6.00</a:t>
                      </a:r>
                      <a:endParaRPr lang="en-NZ"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4763" indent="0" algn="ctr">
                        <a:lnSpc>
                          <a:spcPct val="115000"/>
                        </a:lnSpc>
                        <a:spcAft>
                          <a:spcPts val="0"/>
                        </a:spcAft>
                      </a:pPr>
                      <a:r>
                        <a:rPr lang="en-NZ" sz="1400" dirty="0">
                          <a:latin typeface="Calibri"/>
                          <a:ea typeface="Times New Roman"/>
                          <a:cs typeface="Times New Roman"/>
                        </a:rPr>
                        <a:t>668</a:t>
                      </a:r>
                      <a:endParaRPr lang="en-NZ"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4763" indent="0" algn="ctr">
                        <a:lnSpc>
                          <a:spcPct val="115000"/>
                        </a:lnSpc>
                        <a:spcAft>
                          <a:spcPts val="0"/>
                        </a:spcAft>
                      </a:pPr>
                      <a:r>
                        <a:rPr lang="en-NZ" sz="1400" b="1" dirty="0">
                          <a:solidFill>
                            <a:srgbClr val="FF0000"/>
                          </a:solidFill>
                          <a:latin typeface="Calibri"/>
                          <a:ea typeface="Times New Roman"/>
                          <a:cs typeface="Times New Roman"/>
                        </a:rPr>
                        <a:t>-121</a:t>
                      </a:r>
                      <a:endParaRPr lang="en-NZ" sz="1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4763" indent="0" algn="ctr">
                        <a:lnSpc>
                          <a:spcPct val="115000"/>
                        </a:lnSpc>
                        <a:spcAft>
                          <a:spcPts val="0"/>
                        </a:spcAft>
                      </a:pPr>
                      <a:r>
                        <a:rPr lang="en-NZ" sz="1400" dirty="0">
                          <a:latin typeface="Calibri"/>
                          <a:ea typeface="Times New Roman"/>
                          <a:cs typeface="Times New Roman"/>
                        </a:rPr>
                        <a:t>754</a:t>
                      </a:r>
                      <a:endParaRPr lang="en-NZ"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0">
                <a:tc>
                  <a:txBody>
                    <a:bodyPr/>
                    <a:lstStyle/>
                    <a:p>
                      <a:pPr marL="0" indent="6350" algn="ctr">
                        <a:lnSpc>
                          <a:spcPct val="115000"/>
                        </a:lnSpc>
                        <a:spcAft>
                          <a:spcPts val="0"/>
                        </a:spcAft>
                        <a:tabLst/>
                      </a:pPr>
                      <a:r>
                        <a:rPr lang="en-NZ" sz="1400" dirty="0">
                          <a:latin typeface="Calibri"/>
                          <a:ea typeface="Times New Roman"/>
                          <a:cs typeface="Times New Roman"/>
                        </a:rPr>
                        <a:t>5.50</a:t>
                      </a:r>
                      <a:endParaRPr lang="en-NZ"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400" b="1" dirty="0">
                          <a:solidFill>
                            <a:srgbClr val="FF0000"/>
                          </a:solidFill>
                          <a:latin typeface="Calibri"/>
                          <a:ea typeface="Times New Roman"/>
                          <a:cs typeface="Times New Roman"/>
                        </a:rPr>
                        <a:t>-145</a:t>
                      </a:r>
                      <a:endParaRPr lang="en-NZ" sz="1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400" b="1" dirty="0">
                          <a:solidFill>
                            <a:srgbClr val="FF0000"/>
                          </a:solidFill>
                          <a:latin typeface="Calibri"/>
                          <a:ea typeface="Times New Roman"/>
                          <a:cs typeface="Times New Roman"/>
                        </a:rPr>
                        <a:t>-788</a:t>
                      </a:r>
                      <a:endParaRPr lang="en-NZ" sz="1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400" b="1" dirty="0">
                          <a:solidFill>
                            <a:srgbClr val="FF0000"/>
                          </a:solidFill>
                          <a:latin typeface="Calibri"/>
                          <a:ea typeface="Times New Roman"/>
                          <a:cs typeface="Times New Roman"/>
                        </a:rPr>
                        <a:t>-56</a:t>
                      </a:r>
                      <a:endParaRPr lang="en-NZ" sz="1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4763" indent="0" algn="ctr">
                        <a:lnSpc>
                          <a:spcPct val="115000"/>
                        </a:lnSpc>
                        <a:spcAft>
                          <a:spcPts val="0"/>
                        </a:spcAft>
                      </a:pPr>
                      <a:r>
                        <a:rPr lang="en-NZ" sz="1400" b="1" dirty="0">
                          <a:latin typeface="Calibri"/>
                          <a:ea typeface="Times New Roman"/>
                          <a:cs typeface="Times New Roman"/>
                        </a:rPr>
                        <a:t>5.00</a:t>
                      </a:r>
                      <a:endParaRPr lang="en-NZ"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400" b="1" dirty="0">
                          <a:solidFill>
                            <a:srgbClr val="FF0000"/>
                          </a:solidFill>
                          <a:latin typeface="Calibri"/>
                          <a:ea typeface="Times New Roman"/>
                          <a:cs typeface="Times New Roman"/>
                        </a:rPr>
                        <a:t>-958</a:t>
                      </a:r>
                      <a:endParaRPr lang="en-NZ" sz="1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400" b="1" dirty="0">
                          <a:solidFill>
                            <a:srgbClr val="FF0000"/>
                          </a:solidFill>
                          <a:latin typeface="Calibri"/>
                          <a:ea typeface="Times New Roman"/>
                          <a:cs typeface="Times New Roman"/>
                        </a:rPr>
                        <a:t>-1,555</a:t>
                      </a:r>
                      <a:endParaRPr lang="en-NZ" sz="1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400" b="1" dirty="0">
                          <a:solidFill>
                            <a:srgbClr val="FF0000"/>
                          </a:solidFill>
                          <a:latin typeface="Calibri"/>
                          <a:ea typeface="Times New Roman"/>
                          <a:cs typeface="Times New Roman"/>
                        </a:rPr>
                        <a:t>-866</a:t>
                      </a:r>
                      <a:endParaRPr lang="en-NZ" sz="1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4763" indent="0" algn="ctr">
                        <a:lnSpc>
                          <a:spcPct val="115000"/>
                        </a:lnSpc>
                        <a:spcAft>
                          <a:spcPts val="0"/>
                        </a:spcAft>
                      </a:pPr>
                      <a:r>
                        <a:rPr lang="en-NZ" sz="1400" dirty="0">
                          <a:latin typeface="Calibri"/>
                          <a:ea typeface="Times New Roman"/>
                          <a:cs typeface="Times New Roman"/>
                        </a:rPr>
                        <a:t>4.50</a:t>
                      </a:r>
                      <a:endParaRPr lang="en-NZ"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400" b="1" dirty="0">
                          <a:solidFill>
                            <a:srgbClr val="FF0000"/>
                          </a:solidFill>
                          <a:latin typeface="Calibri"/>
                          <a:ea typeface="Times New Roman"/>
                          <a:cs typeface="Times New Roman"/>
                        </a:rPr>
                        <a:t>-1,771</a:t>
                      </a:r>
                      <a:endParaRPr lang="en-NZ" sz="1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400" b="1" dirty="0">
                          <a:solidFill>
                            <a:srgbClr val="FF0000"/>
                          </a:solidFill>
                          <a:latin typeface="Calibri"/>
                          <a:ea typeface="Times New Roman"/>
                          <a:cs typeface="Times New Roman"/>
                        </a:rPr>
                        <a:t>-2,122</a:t>
                      </a:r>
                      <a:endParaRPr lang="en-NZ" sz="1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15000"/>
                        </a:lnSpc>
                        <a:spcAft>
                          <a:spcPts val="0"/>
                        </a:spcAft>
                      </a:pPr>
                      <a:r>
                        <a:rPr lang="en-NZ" sz="1400" b="1" dirty="0">
                          <a:solidFill>
                            <a:srgbClr val="FF0000"/>
                          </a:solidFill>
                          <a:latin typeface="Calibri"/>
                          <a:ea typeface="Times New Roman"/>
                          <a:cs typeface="Times New Roman"/>
                        </a:rPr>
                        <a:t>-1,676</a:t>
                      </a:r>
                      <a:endParaRPr lang="en-NZ" sz="1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4763" indent="0" algn="ctr">
                        <a:lnSpc>
                          <a:spcPct val="115000"/>
                        </a:lnSpc>
                        <a:spcAft>
                          <a:spcPts val="0"/>
                        </a:spcAft>
                      </a:pPr>
                      <a:r>
                        <a:rPr lang="en-NZ" sz="1400" dirty="0">
                          <a:latin typeface="Calibri"/>
                          <a:ea typeface="Times New Roman"/>
                          <a:cs typeface="Times New Roman"/>
                        </a:rPr>
                        <a:t>4.00</a:t>
                      </a:r>
                      <a:endParaRPr lang="en-NZ"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400" b="1" dirty="0">
                          <a:solidFill>
                            <a:srgbClr val="FF0000"/>
                          </a:solidFill>
                          <a:latin typeface="Calibri"/>
                          <a:ea typeface="Times New Roman"/>
                          <a:cs typeface="Times New Roman"/>
                        </a:rPr>
                        <a:t>-2,584</a:t>
                      </a:r>
                      <a:endParaRPr lang="en-NZ" sz="1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400" b="1" dirty="0">
                          <a:solidFill>
                            <a:srgbClr val="FF0000"/>
                          </a:solidFill>
                          <a:latin typeface="Calibri"/>
                          <a:ea typeface="Times New Roman"/>
                          <a:cs typeface="Times New Roman"/>
                        </a:rPr>
                        <a:t>-2,789</a:t>
                      </a:r>
                      <a:endParaRPr lang="en-NZ" sz="1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400" b="1" dirty="0">
                          <a:solidFill>
                            <a:srgbClr val="FF0000"/>
                          </a:solidFill>
                          <a:latin typeface="Calibri"/>
                          <a:ea typeface="Times New Roman"/>
                          <a:cs typeface="Times New Roman"/>
                        </a:rPr>
                        <a:t>-2,486</a:t>
                      </a:r>
                      <a:endParaRPr lang="en-NZ" sz="1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899592" y="3790781"/>
            <a:ext cx="7416824" cy="2308324"/>
          </a:xfrm>
          <a:prstGeom prst="rect">
            <a:avLst/>
          </a:prstGeom>
          <a:noFill/>
        </p:spPr>
        <p:txBody>
          <a:bodyPr wrap="square" rtlCol="0">
            <a:spAutoFit/>
          </a:bodyPr>
          <a:lstStyle/>
          <a:p>
            <a:r>
              <a:rPr lang="en-NZ" sz="2400" b="1" dirty="0" smtClean="0"/>
              <a:t>No</a:t>
            </a:r>
            <a:r>
              <a:rPr lang="en-NZ" sz="2400" dirty="0" smtClean="0"/>
              <a:t>.</a:t>
            </a:r>
          </a:p>
          <a:p>
            <a:endParaRPr lang="en-NZ" sz="2400" dirty="0"/>
          </a:p>
          <a:p>
            <a:r>
              <a:rPr lang="en-NZ" sz="2400" dirty="0" smtClean="0"/>
              <a:t>No matter how you cut it, irrigated intensive dairy in the Wairarapa needs at least a $6.00 milk price to break even – and in most seasons the price is going to be less than that...</a:t>
            </a:r>
            <a:endParaRPr lang="en-NZ" sz="2400" dirty="0"/>
          </a:p>
        </p:txBody>
      </p:sp>
      <p:sp>
        <p:nvSpPr>
          <p:cNvPr id="8" name="TextBox 7"/>
          <p:cNvSpPr txBox="1"/>
          <p:nvPr/>
        </p:nvSpPr>
        <p:spPr>
          <a:xfrm rot="21190228">
            <a:off x="2200470" y="2743878"/>
            <a:ext cx="5459794" cy="461665"/>
          </a:xfrm>
          <a:prstGeom prst="rect">
            <a:avLst/>
          </a:prstGeom>
          <a:noFill/>
        </p:spPr>
        <p:txBody>
          <a:bodyPr wrap="square" rtlCol="0">
            <a:spAutoFit/>
          </a:bodyPr>
          <a:lstStyle/>
          <a:p>
            <a:r>
              <a:rPr lang="en-NZ" sz="2400" b="1" dirty="0" smtClean="0">
                <a:latin typeface="Impact" pitchFamily="34" charset="0"/>
              </a:rPr>
              <a:t>-  U N V I A B L E   P R I C E  R A N G E  -</a:t>
            </a:r>
            <a:endParaRPr lang="en-NZ" sz="2400" b="1" dirty="0">
              <a:latin typeface="Impac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So is there an alternative?</a:t>
            </a:r>
            <a:endParaRPr lang="en-NZ" dirty="0"/>
          </a:p>
        </p:txBody>
      </p:sp>
      <p:sp>
        <p:nvSpPr>
          <p:cNvPr id="3" name="Content Placeholder 2"/>
          <p:cNvSpPr>
            <a:spLocks noGrp="1"/>
          </p:cNvSpPr>
          <p:nvPr>
            <p:ph idx="1"/>
          </p:nvPr>
        </p:nvSpPr>
        <p:spPr/>
        <p:txBody>
          <a:bodyPr>
            <a:normAutofit fontScale="92500" lnSpcReduction="10000"/>
          </a:bodyPr>
          <a:lstStyle/>
          <a:p>
            <a:r>
              <a:rPr lang="en-NZ" dirty="0" smtClean="0"/>
              <a:t>Without a large-scale and water-intensive water industry like dairy to act as a ‘cornerstone user’ or ‘anchor tenant’, there’s no need for circa 100M m3 of water</a:t>
            </a:r>
          </a:p>
          <a:p>
            <a:r>
              <a:rPr lang="en-NZ" dirty="0" smtClean="0"/>
              <a:t>In comparison, everything else is niche (i.e. </a:t>
            </a:r>
            <a:r>
              <a:rPr lang="en-NZ" dirty="0"/>
              <a:t>d</a:t>
            </a:r>
            <a:r>
              <a:rPr lang="en-NZ" dirty="0" smtClean="0"/>
              <a:t>airy sheep) and outside of dairy, only horticulture created additional jobs </a:t>
            </a:r>
            <a:r>
              <a:rPr lang="en-NZ" dirty="0" smtClean="0"/>
              <a:t>(and on </a:t>
            </a:r>
            <a:r>
              <a:rPr lang="en-NZ" dirty="0" smtClean="0"/>
              <a:t>only 300ha)</a:t>
            </a:r>
          </a:p>
          <a:p>
            <a:r>
              <a:rPr lang="en-NZ" dirty="0" smtClean="0"/>
              <a:t>As a planning exercise, dairy is left ‘as is’ and land is re-allocated across the other land use types in the same ratio assumed by Butcher.</a:t>
            </a:r>
          </a:p>
          <a:p>
            <a:endParaRPr lang="en-N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counterfactual</a:t>
            </a:r>
            <a:endParaRPr lang="en-NZ" dirty="0"/>
          </a:p>
        </p:txBody>
      </p:sp>
      <p:graphicFrame>
        <p:nvGraphicFramePr>
          <p:cNvPr id="6" name="Table 5"/>
          <p:cNvGraphicFramePr>
            <a:graphicFrameLocks noGrp="1"/>
          </p:cNvGraphicFramePr>
          <p:nvPr/>
        </p:nvGraphicFramePr>
        <p:xfrm>
          <a:off x="1259632" y="1412776"/>
          <a:ext cx="7222712" cy="1813417"/>
        </p:xfrm>
        <a:graphic>
          <a:graphicData uri="http://schemas.openxmlformats.org/drawingml/2006/table">
            <a:tbl>
              <a:tblPr/>
              <a:tblGrid>
                <a:gridCol w="1734230"/>
                <a:gridCol w="881912"/>
                <a:gridCol w="950401"/>
                <a:gridCol w="950401"/>
                <a:gridCol w="950401"/>
                <a:gridCol w="804966"/>
                <a:gridCol w="950401"/>
              </a:tblGrid>
              <a:tr h="87840">
                <a:tc>
                  <a:txBody>
                    <a:bodyPr/>
                    <a:lstStyle/>
                    <a:p>
                      <a:pPr marL="457200">
                        <a:lnSpc>
                          <a:spcPct val="115000"/>
                        </a:lnSpc>
                        <a:spcAft>
                          <a:spcPts val="0"/>
                        </a:spcAft>
                      </a:pPr>
                      <a:endParaRPr lang="en-NZ" sz="1200" dirty="0">
                        <a:latin typeface="Calibri"/>
                        <a:ea typeface="Times New Roman"/>
                        <a:cs typeface="Times New Roman"/>
                      </a:endParaRP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4763" indent="0" algn="ctr">
                        <a:lnSpc>
                          <a:spcPct val="115000"/>
                        </a:lnSpc>
                        <a:spcAft>
                          <a:spcPts val="0"/>
                        </a:spcAft>
                      </a:pPr>
                      <a:r>
                        <a:rPr lang="en-NZ" sz="1200" b="1" dirty="0">
                          <a:latin typeface="Calibri"/>
                          <a:ea typeface="Times New Roman"/>
                          <a:cs typeface="Times New Roman"/>
                        </a:rPr>
                        <a:t>Status Quo</a:t>
                      </a:r>
                      <a:endParaRPr lang="en-NZ" sz="1200" dirty="0">
                        <a:latin typeface="Calibri"/>
                        <a:ea typeface="Times New Roman"/>
                        <a:cs typeface="Times New Roman"/>
                      </a:endParaRP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gridSpan="2">
                  <a:txBody>
                    <a:bodyPr/>
                    <a:lstStyle/>
                    <a:p>
                      <a:pPr marL="4763" indent="0" algn="ctr">
                        <a:lnSpc>
                          <a:spcPct val="115000"/>
                        </a:lnSpc>
                        <a:spcAft>
                          <a:spcPts val="0"/>
                        </a:spcAft>
                      </a:pPr>
                      <a:r>
                        <a:rPr lang="en-NZ" sz="1200" b="1" dirty="0">
                          <a:latin typeface="Calibri"/>
                          <a:ea typeface="Times New Roman"/>
                          <a:cs typeface="Times New Roman"/>
                        </a:rPr>
                        <a:t>WW Irrigated</a:t>
                      </a:r>
                      <a:endParaRPr lang="en-NZ" sz="1200" dirty="0">
                        <a:latin typeface="Calibri"/>
                        <a:ea typeface="Times New Roman"/>
                        <a:cs typeface="Times New Roman"/>
                      </a:endParaRP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gridSpan="2">
                  <a:txBody>
                    <a:bodyPr/>
                    <a:lstStyle/>
                    <a:p>
                      <a:pPr marL="4763" indent="0" algn="ctr">
                        <a:lnSpc>
                          <a:spcPct val="115000"/>
                        </a:lnSpc>
                        <a:spcAft>
                          <a:spcPts val="0"/>
                        </a:spcAft>
                        <a:tabLst/>
                      </a:pPr>
                      <a:r>
                        <a:rPr lang="en-NZ" sz="1200" b="1" dirty="0">
                          <a:solidFill>
                            <a:srgbClr val="FF0000"/>
                          </a:solidFill>
                          <a:latin typeface="Calibri"/>
                          <a:ea typeface="Times New Roman"/>
                          <a:cs typeface="Times New Roman"/>
                        </a:rPr>
                        <a:t>Revised Irrigated</a:t>
                      </a:r>
                      <a:endParaRPr lang="en-NZ" sz="1200" dirty="0">
                        <a:latin typeface="Calibri"/>
                        <a:ea typeface="Times New Roman"/>
                        <a:cs typeface="Times New Roman"/>
                      </a:endParaRP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r>
              <a:tr h="254559">
                <a:tc>
                  <a:txBody>
                    <a:bodyPr/>
                    <a:lstStyle/>
                    <a:p>
                      <a:pPr marL="457200">
                        <a:lnSpc>
                          <a:spcPct val="115000"/>
                        </a:lnSpc>
                        <a:spcAft>
                          <a:spcPts val="0"/>
                        </a:spcAft>
                      </a:pPr>
                      <a:endParaRPr lang="en-NZ" sz="1200">
                        <a:latin typeface="Calibri"/>
                        <a:ea typeface="Times New Roman"/>
                        <a:cs typeface="Times New Roman"/>
                      </a:endParaRP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10,000</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10,000</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10,000</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696733">
                <a:tc>
                  <a:txBody>
                    <a:bodyPr/>
                    <a:lstStyle/>
                    <a:p>
                      <a:pPr marL="4763" indent="0" algn="l">
                        <a:lnSpc>
                          <a:spcPct val="115000"/>
                        </a:lnSpc>
                        <a:spcAft>
                          <a:spcPts val="0"/>
                        </a:spcAft>
                      </a:pPr>
                      <a:r>
                        <a:rPr lang="en-NZ" sz="1200" dirty="0">
                          <a:latin typeface="Calibri"/>
                          <a:ea typeface="Times New Roman"/>
                          <a:cs typeface="Times New Roman"/>
                        </a:rPr>
                        <a:t>Dairy</a:t>
                      </a:r>
                    </a:p>
                    <a:p>
                      <a:pPr marL="4763" indent="0" algn="l">
                        <a:lnSpc>
                          <a:spcPct val="115000"/>
                        </a:lnSpc>
                        <a:spcAft>
                          <a:spcPts val="0"/>
                        </a:spcAft>
                      </a:pPr>
                      <a:r>
                        <a:rPr lang="en-NZ" sz="1200" dirty="0">
                          <a:latin typeface="Calibri"/>
                          <a:ea typeface="Times New Roman"/>
                          <a:cs typeface="Times New Roman"/>
                        </a:rPr>
                        <a:t>Arable &amp; mixed</a:t>
                      </a:r>
                    </a:p>
                    <a:p>
                      <a:pPr marL="4763" indent="0" algn="l">
                        <a:lnSpc>
                          <a:spcPct val="115000"/>
                        </a:lnSpc>
                        <a:spcAft>
                          <a:spcPts val="0"/>
                        </a:spcAft>
                      </a:pPr>
                      <a:r>
                        <a:rPr lang="en-NZ" sz="1200" dirty="0">
                          <a:latin typeface="Calibri"/>
                          <a:ea typeface="Times New Roman"/>
                          <a:cs typeface="Times New Roman"/>
                        </a:rPr>
                        <a:t>Sheep and beef</a:t>
                      </a:r>
                    </a:p>
                    <a:p>
                      <a:pPr marL="4763" indent="0" algn="l">
                        <a:lnSpc>
                          <a:spcPct val="115000"/>
                        </a:lnSpc>
                        <a:spcAft>
                          <a:spcPts val="0"/>
                        </a:spcAft>
                      </a:pPr>
                      <a:r>
                        <a:rPr lang="en-NZ" sz="1200" dirty="0">
                          <a:latin typeface="Calibri"/>
                          <a:ea typeface="Times New Roman"/>
                          <a:cs typeface="Times New Roman"/>
                        </a:rPr>
                        <a:t>Dairy support</a:t>
                      </a:r>
                    </a:p>
                    <a:p>
                      <a:pPr marL="4763" indent="0" algn="l">
                        <a:lnSpc>
                          <a:spcPct val="115000"/>
                        </a:lnSpc>
                        <a:spcAft>
                          <a:spcPts val="0"/>
                        </a:spcAft>
                      </a:pPr>
                      <a:r>
                        <a:rPr lang="en-NZ" sz="1200" dirty="0">
                          <a:latin typeface="Calibri"/>
                          <a:ea typeface="Times New Roman"/>
                          <a:cs typeface="Times New Roman"/>
                        </a:rPr>
                        <a:t>Horticulture</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22</a:t>
                      </a:r>
                    </a:p>
                    <a:p>
                      <a:pPr marL="4763" indent="0" algn="ctr">
                        <a:lnSpc>
                          <a:spcPct val="115000"/>
                        </a:lnSpc>
                        <a:spcAft>
                          <a:spcPts val="0"/>
                        </a:spcAft>
                      </a:pPr>
                      <a:r>
                        <a:rPr lang="en-NZ" sz="1200" dirty="0">
                          <a:latin typeface="Calibri"/>
                          <a:ea typeface="Times New Roman"/>
                          <a:cs typeface="Times New Roman"/>
                        </a:rPr>
                        <a:t>40</a:t>
                      </a:r>
                    </a:p>
                    <a:p>
                      <a:pPr marL="4763" indent="0" algn="ctr">
                        <a:lnSpc>
                          <a:spcPct val="115000"/>
                        </a:lnSpc>
                        <a:spcAft>
                          <a:spcPts val="0"/>
                        </a:spcAft>
                      </a:pPr>
                      <a:r>
                        <a:rPr lang="en-NZ" sz="1200" dirty="0">
                          <a:latin typeface="Calibri"/>
                          <a:ea typeface="Times New Roman"/>
                          <a:cs typeface="Times New Roman"/>
                        </a:rPr>
                        <a:t>24</a:t>
                      </a:r>
                    </a:p>
                    <a:p>
                      <a:pPr marL="4763" indent="0" algn="ctr">
                        <a:lnSpc>
                          <a:spcPct val="115000"/>
                        </a:lnSpc>
                        <a:spcAft>
                          <a:spcPts val="0"/>
                        </a:spcAft>
                      </a:pPr>
                      <a:r>
                        <a:rPr lang="en-NZ" sz="1200" dirty="0">
                          <a:latin typeface="Calibri"/>
                          <a:ea typeface="Times New Roman"/>
                          <a:cs typeface="Times New Roman"/>
                        </a:rPr>
                        <a:t>14</a:t>
                      </a:r>
                    </a:p>
                    <a:p>
                      <a:pPr marL="4763" indent="0" algn="ctr">
                        <a:lnSpc>
                          <a:spcPct val="115000"/>
                        </a:lnSpc>
                        <a:spcAft>
                          <a:spcPts val="0"/>
                        </a:spcAft>
                      </a:pPr>
                      <a:r>
                        <a:rPr lang="en-NZ" sz="1200" dirty="0">
                          <a:latin typeface="Calibri"/>
                          <a:ea typeface="Times New Roman"/>
                          <a:cs typeface="Times New Roman"/>
                        </a:rPr>
                        <a:t>0.0</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2,200</a:t>
                      </a:r>
                    </a:p>
                    <a:p>
                      <a:pPr marL="4763" indent="0" algn="ctr">
                        <a:lnSpc>
                          <a:spcPct val="115000"/>
                        </a:lnSpc>
                        <a:spcAft>
                          <a:spcPts val="0"/>
                        </a:spcAft>
                      </a:pPr>
                      <a:r>
                        <a:rPr lang="en-NZ" sz="1200" dirty="0">
                          <a:latin typeface="Calibri"/>
                          <a:ea typeface="Times New Roman"/>
                          <a:cs typeface="Times New Roman"/>
                        </a:rPr>
                        <a:t>4,000</a:t>
                      </a:r>
                    </a:p>
                    <a:p>
                      <a:pPr marL="4763" indent="0" algn="ctr">
                        <a:lnSpc>
                          <a:spcPct val="115000"/>
                        </a:lnSpc>
                        <a:spcAft>
                          <a:spcPts val="0"/>
                        </a:spcAft>
                      </a:pPr>
                      <a:r>
                        <a:rPr lang="en-NZ" sz="1200" dirty="0">
                          <a:latin typeface="Calibri"/>
                          <a:ea typeface="Times New Roman"/>
                          <a:cs typeface="Times New Roman"/>
                        </a:rPr>
                        <a:t>2,400</a:t>
                      </a:r>
                    </a:p>
                    <a:p>
                      <a:pPr marL="4763" indent="0" algn="ctr">
                        <a:lnSpc>
                          <a:spcPct val="115000"/>
                        </a:lnSpc>
                        <a:spcAft>
                          <a:spcPts val="0"/>
                        </a:spcAft>
                      </a:pPr>
                      <a:r>
                        <a:rPr lang="en-NZ" sz="1200" dirty="0">
                          <a:latin typeface="Calibri"/>
                          <a:ea typeface="Times New Roman"/>
                          <a:cs typeface="Times New Roman"/>
                        </a:rPr>
                        <a:t>1,400</a:t>
                      </a:r>
                    </a:p>
                    <a:p>
                      <a:pPr marL="4763" indent="0" algn="ctr">
                        <a:lnSpc>
                          <a:spcPct val="115000"/>
                        </a:lnSpc>
                        <a:spcAft>
                          <a:spcPts val="0"/>
                        </a:spcAft>
                      </a:pPr>
                      <a:r>
                        <a:rPr lang="en-NZ" sz="1200" dirty="0">
                          <a:latin typeface="Calibri"/>
                          <a:ea typeface="Times New Roman"/>
                          <a:cs typeface="Times New Roman"/>
                        </a:rPr>
                        <a:t>0</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45</a:t>
                      </a:r>
                    </a:p>
                    <a:p>
                      <a:pPr marL="4763" indent="0" algn="ctr">
                        <a:lnSpc>
                          <a:spcPct val="115000"/>
                        </a:lnSpc>
                        <a:spcAft>
                          <a:spcPts val="0"/>
                        </a:spcAft>
                      </a:pPr>
                      <a:r>
                        <a:rPr lang="en-NZ" sz="1200" dirty="0">
                          <a:latin typeface="Calibri"/>
                          <a:ea typeface="Times New Roman"/>
                          <a:cs typeface="Times New Roman"/>
                        </a:rPr>
                        <a:t>30</a:t>
                      </a:r>
                    </a:p>
                    <a:p>
                      <a:pPr marL="4763" indent="0" algn="ctr">
                        <a:lnSpc>
                          <a:spcPct val="115000"/>
                        </a:lnSpc>
                        <a:spcAft>
                          <a:spcPts val="0"/>
                        </a:spcAft>
                      </a:pPr>
                      <a:r>
                        <a:rPr lang="en-NZ" sz="1200" dirty="0">
                          <a:latin typeface="Calibri"/>
                          <a:ea typeface="Times New Roman"/>
                          <a:cs typeface="Times New Roman"/>
                        </a:rPr>
                        <a:t>12</a:t>
                      </a:r>
                    </a:p>
                    <a:p>
                      <a:pPr marL="4763" indent="0" algn="ctr">
                        <a:lnSpc>
                          <a:spcPct val="115000"/>
                        </a:lnSpc>
                        <a:spcAft>
                          <a:spcPts val="0"/>
                        </a:spcAft>
                      </a:pPr>
                      <a:r>
                        <a:rPr lang="en-NZ" sz="1200" dirty="0">
                          <a:latin typeface="Calibri"/>
                          <a:ea typeface="Times New Roman"/>
                          <a:cs typeface="Times New Roman"/>
                        </a:rPr>
                        <a:t>10</a:t>
                      </a:r>
                    </a:p>
                    <a:p>
                      <a:pPr marL="4763" indent="0" algn="ctr">
                        <a:lnSpc>
                          <a:spcPct val="115000"/>
                        </a:lnSpc>
                        <a:spcAft>
                          <a:spcPts val="0"/>
                        </a:spcAft>
                      </a:pPr>
                      <a:r>
                        <a:rPr lang="en-NZ" sz="1200" dirty="0">
                          <a:latin typeface="Calibri"/>
                          <a:ea typeface="Times New Roman"/>
                          <a:cs typeface="Times New Roman"/>
                        </a:rPr>
                        <a:t>3</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4,500</a:t>
                      </a:r>
                    </a:p>
                    <a:p>
                      <a:pPr marL="4763" indent="0" algn="ctr">
                        <a:lnSpc>
                          <a:spcPct val="115000"/>
                        </a:lnSpc>
                        <a:spcAft>
                          <a:spcPts val="0"/>
                        </a:spcAft>
                      </a:pPr>
                      <a:r>
                        <a:rPr lang="en-NZ" sz="1200" dirty="0">
                          <a:latin typeface="Calibri"/>
                          <a:ea typeface="Times New Roman"/>
                          <a:cs typeface="Times New Roman"/>
                        </a:rPr>
                        <a:t>3,000</a:t>
                      </a:r>
                    </a:p>
                    <a:p>
                      <a:pPr marL="4763" indent="0" algn="ctr">
                        <a:lnSpc>
                          <a:spcPct val="115000"/>
                        </a:lnSpc>
                        <a:spcAft>
                          <a:spcPts val="0"/>
                        </a:spcAft>
                      </a:pPr>
                      <a:r>
                        <a:rPr lang="en-NZ" sz="1200" dirty="0">
                          <a:latin typeface="Calibri"/>
                          <a:ea typeface="Times New Roman"/>
                          <a:cs typeface="Times New Roman"/>
                        </a:rPr>
                        <a:t>1,200</a:t>
                      </a:r>
                    </a:p>
                    <a:p>
                      <a:pPr marL="4763" indent="0" algn="ctr">
                        <a:lnSpc>
                          <a:spcPct val="115000"/>
                        </a:lnSpc>
                        <a:spcAft>
                          <a:spcPts val="0"/>
                        </a:spcAft>
                      </a:pPr>
                      <a:r>
                        <a:rPr lang="en-NZ" sz="1200" dirty="0">
                          <a:latin typeface="Calibri"/>
                          <a:ea typeface="Times New Roman"/>
                          <a:cs typeface="Times New Roman"/>
                        </a:rPr>
                        <a:t>1,000</a:t>
                      </a:r>
                    </a:p>
                    <a:p>
                      <a:pPr marL="4763" indent="0" algn="ctr">
                        <a:lnSpc>
                          <a:spcPct val="115000"/>
                        </a:lnSpc>
                        <a:spcAft>
                          <a:spcPts val="0"/>
                        </a:spcAft>
                      </a:pPr>
                      <a:r>
                        <a:rPr lang="en-NZ" sz="1200" dirty="0">
                          <a:latin typeface="Calibri"/>
                          <a:ea typeface="Times New Roman"/>
                          <a:cs typeface="Times New Roman"/>
                        </a:rPr>
                        <a:t>300</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22</a:t>
                      </a:r>
                    </a:p>
                    <a:p>
                      <a:pPr marL="4763" indent="0" algn="ctr">
                        <a:lnSpc>
                          <a:spcPct val="115000"/>
                        </a:lnSpc>
                        <a:spcAft>
                          <a:spcPts val="0"/>
                        </a:spcAft>
                      </a:pPr>
                      <a:r>
                        <a:rPr lang="en-NZ" sz="1200" dirty="0">
                          <a:latin typeface="Calibri"/>
                          <a:ea typeface="Times New Roman"/>
                          <a:cs typeface="Times New Roman"/>
                        </a:rPr>
                        <a:t>43</a:t>
                      </a:r>
                    </a:p>
                    <a:p>
                      <a:pPr marL="4763" indent="0" algn="ctr">
                        <a:lnSpc>
                          <a:spcPct val="115000"/>
                        </a:lnSpc>
                        <a:spcAft>
                          <a:spcPts val="0"/>
                        </a:spcAft>
                      </a:pPr>
                      <a:r>
                        <a:rPr lang="en-NZ" sz="1200" dirty="0">
                          <a:latin typeface="Calibri"/>
                          <a:ea typeface="Times New Roman"/>
                          <a:cs typeface="Times New Roman"/>
                        </a:rPr>
                        <a:t>17</a:t>
                      </a:r>
                    </a:p>
                    <a:p>
                      <a:pPr marL="4763" indent="0" algn="ctr">
                        <a:lnSpc>
                          <a:spcPct val="115000"/>
                        </a:lnSpc>
                        <a:spcAft>
                          <a:spcPts val="0"/>
                        </a:spcAft>
                      </a:pPr>
                      <a:r>
                        <a:rPr lang="en-NZ" sz="1200" dirty="0">
                          <a:latin typeface="Calibri"/>
                          <a:ea typeface="Times New Roman"/>
                          <a:cs typeface="Times New Roman"/>
                        </a:rPr>
                        <a:t>14</a:t>
                      </a:r>
                    </a:p>
                    <a:p>
                      <a:pPr marL="4763" indent="0" algn="ctr">
                        <a:lnSpc>
                          <a:spcPct val="115000"/>
                        </a:lnSpc>
                        <a:spcAft>
                          <a:spcPts val="0"/>
                        </a:spcAft>
                      </a:pPr>
                      <a:r>
                        <a:rPr lang="en-NZ" sz="1200" dirty="0">
                          <a:latin typeface="Calibri"/>
                          <a:ea typeface="Times New Roman"/>
                          <a:cs typeface="Times New Roman"/>
                        </a:rPr>
                        <a:t>4</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2,200</a:t>
                      </a:r>
                    </a:p>
                    <a:p>
                      <a:pPr marL="4763" indent="0" algn="ctr">
                        <a:lnSpc>
                          <a:spcPct val="115000"/>
                        </a:lnSpc>
                        <a:spcAft>
                          <a:spcPts val="0"/>
                        </a:spcAft>
                      </a:pPr>
                      <a:r>
                        <a:rPr lang="en-NZ" sz="1200" dirty="0">
                          <a:latin typeface="Calibri"/>
                          <a:ea typeface="Times New Roman"/>
                          <a:cs typeface="Times New Roman"/>
                        </a:rPr>
                        <a:t>4,267</a:t>
                      </a:r>
                    </a:p>
                    <a:p>
                      <a:pPr marL="4763" indent="0" algn="ctr">
                        <a:lnSpc>
                          <a:spcPct val="115000"/>
                        </a:lnSpc>
                        <a:spcAft>
                          <a:spcPts val="0"/>
                        </a:spcAft>
                      </a:pPr>
                      <a:r>
                        <a:rPr lang="en-NZ" sz="1200" dirty="0">
                          <a:latin typeface="Calibri"/>
                          <a:ea typeface="Times New Roman"/>
                          <a:cs typeface="Times New Roman"/>
                        </a:rPr>
                        <a:t>1,707</a:t>
                      </a:r>
                    </a:p>
                    <a:p>
                      <a:pPr marL="4763" indent="0" algn="ctr">
                        <a:lnSpc>
                          <a:spcPct val="115000"/>
                        </a:lnSpc>
                        <a:spcAft>
                          <a:spcPts val="0"/>
                        </a:spcAft>
                      </a:pPr>
                      <a:r>
                        <a:rPr lang="en-NZ" sz="1200" dirty="0">
                          <a:latin typeface="Calibri"/>
                          <a:ea typeface="Times New Roman"/>
                          <a:cs typeface="Times New Roman"/>
                        </a:rPr>
                        <a:t>1400</a:t>
                      </a:r>
                    </a:p>
                    <a:p>
                      <a:pPr marL="4763" indent="0" algn="ctr">
                        <a:lnSpc>
                          <a:spcPct val="115000"/>
                        </a:lnSpc>
                        <a:spcAft>
                          <a:spcPts val="0"/>
                        </a:spcAft>
                      </a:pPr>
                      <a:r>
                        <a:rPr lang="en-NZ" sz="1200" dirty="0">
                          <a:latin typeface="Calibri"/>
                          <a:ea typeface="Times New Roman"/>
                          <a:cs typeface="Times New Roman"/>
                        </a:rPr>
                        <a:t>427</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96986">
                <a:tc>
                  <a:txBody>
                    <a:bodyPr/>
                    <a:lstStyle/>
                    <a:p>
                      <a:pPr marL="457200">
                        <a:lnSpc>
                          <a:spcPct val="115000"/>
                        </a:lnSpc>
                        <a:spcAft>
                          <a:spcPts val="0"/>
                        </a:spcAft>
                      </a:pPr>
                      <a:r>
                        <a:rPr lang="en-NZ" sz="1200" b="1" dirty="0">
                          <a:latin typeface="Calibri"/>
                          <a:ea typeface="Times New Roman"/>
                          <a:cs typeface="Times New Roman"/>
                        </a:rPr>
                        <a:t>Total</a:t>
                      </a:r>
                      <a:endParaRPr lang="en-NZ" sz="1200" dirty="0">
                        <a:latin typeface="Calibri"/>
                        <a:ea typeface="Times New Roman"/>
                        <a:cs typeface="Times New Roman"/>
                      </a:endParaRP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100%</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10,000</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100</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10,000</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100%</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3" indent="0" algn="ctr">
                        <a:lnSpc>
                          <a:spcPct val="115000"/>
                        </a:lnSpc>
                        <a:spcAft>
                          <a:spcPts val="0"/>
                        </a:spcAft>
                      </a:pPr>
                      <a:r>
                        <a:rPr lang="en-NZ" sz="1200" dirty="0">
                          <a:latin typeface="Calibri"/>
                          <a:ea typeface="Times New Roman"/>
                          <a:cs typeface="Times New Roman"/>
                        </a:rPr>
                        <a:t>~10,000</a:t>
                      </a:r>
                    </a:p>
                  </a:txBody>
                  <a:tcPr marL="45178" marR="45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graphicFrame>
        <p:nvGraphicFramePr>
          <p:cNvPr id="7" name="Table 6"/>
          <p:cNvGraphicFramePr>
            <a:graphicFrameLocks noGrp="1"/>
          </p:cNvGraphicFramePr>
          <p:nvPr/>
        </p:nvGraphicFramePr>
        <p:xfrm>
          <a:off x="4355976" y="3501008"/>
          <a:ext cx="3888432" cy="2734056"/>
        </p:xfrm>
        <a:graphic>
          <a:graphicData uri="http://schemas.openxmlformats.org/drawingml/2006/table">
            <a:tbl>
              <a:tblPr/>
              <a:tblGrid>
                <a:gridCol w="2593050"/>
                <a:gridCol w="648072"/>
                <a:gridCol w="647310"/>
              </a:tblGrid>
              <a:tr h="398814">
                <a:tc>
                  <a:txBody>
                    <a:bodyPr/>
                    <a:lstStyle/>
                    <a:p>
                      <a:pPr marL="111125" algn="l">
                        <a:lnSpc>
                          <a:spcPct val="115000"/>
                        </a:lnSpc>
                        <a:spcAft>
                          <a:spcPts val="0"/>
                        </a:spcAft>
                      </a:pPr>
                      <a:endParaRPr lang="en-NZ" sz="12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n-NZ" sz="1200" b="1" dirty="0">
                          <a:latin typeface="Calibri"/>
                          <a:ea typeface="Times New Roman"/>
                          <a:cs typeface="Times New Roman"/>
                        </a:rPr>
                        <a:t>Jobs</a:t>
                      </a:r>
                      <a:endParaRPr lang="en-NZ" sz="1600" dirty="0">
                        <a:latin typeface="Calibri"/>
                        <a:ea typeface="Times New Roman"/>
                        <a:cs typeface="Times New Roman"/>
                      </a:endParaRPr>
                    </a:p>
                    <a:p>
                      <a:pPr algn="ctr">
                        <a:lnSpc>
                          <a:spcPct val="115000"/>
                        </a:lnSpc>
                        <a:spcAft>
                          <a:spcPts val="0"/>
                        </a:spcAft>
                      </a:pPr>
                      <a:r>
                        <a:rPr lang="en-NZ" sz="1200" b="1" dirty="0">
                          <a:latin typeface="Calibri"/>
                          <a:ea typeface="Times New Roman"/>
                          <a:cs typeface="Times New Roman"/>
                        </a:rPr>
                        <a:t>(FTEs)</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r>
              <a:tr h="398814">
                <a:tc>
                  <a:txBody>
                    <a:bodyPr/>
                    <a:lstStyle/>
                    <a:p>
                      <a:pPr marL="111125" algn="ctr">
                        <a:lnSpc>
                          <a:spcPct val="115000"/>
                        </a:lnSpc>
                        <a:spcAft>
                          <a:spcPts val="0"/>
                        </a:spcAft>
                      </a:pPr>
                      <a:r>
                        <a:rPr lang="en-NZ" sz="1200" dirty="0">
                          <a:latin typeface="Calibri"/>
                          <a:ea typeface="Times New Roman"/>
                          <a:cs typeface="Times New Roman"/>
                        </a:rPr>
                        <a:t>Ha</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NZ" sz="1200" dirty="0">
                          <a:latin typeface="Calibri"/>
                          <a:ea typeface="Times New Roman"/>
                          <a:cs typeface="Times New Roman"/>
                        </a:rPr>
                        <a:t>10,000</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NZ" sz="1200" dirty="0">
                          <a:solidFill>
                            <a:srgbClr val="FF0000"/>
                          </a:solidFill>
                          <a:latin typeface="Calibri"/>
                          <a:ea typeface="Times New Roman"/>
                          <a:cs typeface="Times New Roman"/>
                        </a:rPr>
                        <a:t>10,000</a:t>
                      </a:r>
                      <a:endParaRPr lang="en-NZ" sz="1600" dirty="0">
                        <a:latin typeface="Calibri"/>
                        <a:ea typeface="Times New Roman"/>
                        <a:cs typeface="Times New Roman"/>
                      </a:endParaRPr>
                    </a:p>
                    <a:p>
                      <a:pPr algn="ctr">
                        <a:lnSpc>
                          <a:spcPct val="115000"/>
                        </a:lnSpc>
                        <a:spcAft>
                          <a:spcPts val="0"/>
                        </a:spcAft>
                      </a:pPr>
                      <a:r>
                        <a:rPr lang="en-NZ" sz="1200" dirty="0">
                          <a:solidFill>
                            <a:srgbClr val="FF0000"/>
                          </a:solidFill>
                          <a:latin typeface="Calibri"/>
                          <a:ea typeface="Times New Roman"/>
                          <a:cs typeface="Times New Roman"/>
                        </a:rPr>
                        <a:t>Revised</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797627">
                <a:tc>
                  <a:txBody>
                    <a:bodyPr/>
                    <a:lstStyle/>
                    <a:p>
                      <a:pPr marL="111125" algn="l">
                        <a:lnSpc>
                          <a:spcPct val="115000"/>
                        </a:lnSpc>
                        <a:spcAft>
                          <a:spcPts val="0"/>
                        </a:spcAft>
                      </a:pPr>
                      <a:r>
                        <a:rPr lang="en-NZ" sz="1200" dirty="0">
                          <a:latin typeface="Calibri"/>
                          <a:ea typeface="Times New Roman"/>
                          <a:cs typeface="Times New Roman"/>
                        </a:rPr>
                        <a:t>Dairy farming direct</a:t>
                      </a:r>
                      <a:endParaRPr lang="en-NZ" sz="1600" dirty="0">
                        <a:latin typeface="Calibri"/>
                        <a:ea typeface="Times New Roman"/>
                        <a:cs typeface="Times New Roman"/>
                      </a:endParaRPr>
                    </a:p>
                    <a:p>
                      <a:pPr marL="111125" algn="l">
                        <a:lnSpc>
                          <a:spcPct val="115000"/>
                        </a:lnSpc>
                        <a:spcAft>
                          <a:spcPts val="0"/>
                        </a:spcAft>
                      </a:pPr>
                      <a:r>
                        <a:rPr lang="en-NZ" sz="1200" dirty="0">
                          <a:latin typeface="Calibri"/>
                          <a:ea typeface="Times New Roman"/>
                          <a:cs typeface="Times New Roman"/>
                        </a:rPr>
                        <a:t>Other pastoral and arable direct</a:t>
                      </a:r>
                      <a:endParaRPr lang="en-NZ" sz="1600" dirty="0">
                        <a:latin typeface="Calibri"/>
                        <a:ea typeface="Times New Roman"/>
                        <a:cs typeface="Times New Roman"/>
                      </a:endParaRPr>
                    </a:p>
                    <a:p>
                      <a:pPr marL="111125" algn="l">
                        <a:lnSpc>
                          <a:spcPct val="115000"/>
                        </a:lnSpc>
                        <a:spcAft>
                          <a:spcPts val="0"/>
                        </a:spcAft>
                      </a:pPr>
                      <a:r>
                        <a:rPr lang="en-NZ" sz="1200" dirty="0">
                          <a:latin typeface="Calibri"/>
                          <a:ea typeface="Times New Roman"/>
                          <a:cs typeface="Times New Roman"/>
                        </a:rPr>
                        <a:t>Horticulture (or similar)</a:t>
                      </a:r>
                      <a:endParaRPr lang="en-NZ" sz="1600" dirty="0">
                        <a:latin typeface="Calibri"/>
                        <a:ea typeface="Times New Roman"/>
                        <a:cs typeface="Times New Roman"/>
                      </a:endParaRPr>
                    </a:p>
                    <a:p>
                      <a:pPr marL="111125" algn="l">
                        <a:lnSpc>
                          <a:spcPct val="115000"/>
                        </a:lnSpc>
                        <a:spcAft>
                          <a:spcPts val="0"/>
                        </a:spcAft>
                      </a:pPr>
                      <a:r>
                        <a:rPr lang="en-NZ" sz="1200" b="1" dirty="0">
                          <a:latin typeface="Calibri"/>
                          <a:ea typeface="Times New Roman"/>
                          <a:cs typeface="Times New Roman"/>
                        </a:rPr>
                        <a:t>Subtotal - Direct Farming</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NZ" sz="1200">
                          <a:latin typeface="Calibri"/>
                          <a:ea typeface="Times New Roman"/>
                          <a:cs typeface="Times New Roman"/>
                        </a:rPr>
                        <a:t>90</a:t>
                      </a:r>
                      <a:endParaRPr lang="en-NZ" sz="1600">
                        <a:latin typeface="Calibri"/>
                        <a:ea typeface="Times New Roman"/>
                        <a:cs typeface="Times New Roman"/>
                      </a:endParaRPr>
                    </a:p>
                    <a:p>
                      <a:pPr algn="ctr">
                        <a:lnSpc>
                          <a:spcPct val="115000"/>
                        </a:lnSpc>
                        <a:spcAft>
                          <a:spcPts val="0"/>
                        </a:spcAft>
                      </a:pPr>
                      <a:r>
                        <a:rPr lang="en-NZ" sz="1200">
                          <a:latin typeface="Calibri"/>
                          <a:ea typeface="Times New Roman"/>
                          <a:cs typeface="Times New Roman"/>
                        </a:rPr>
                        <a:t>-32</a:t>
                      </a:r>
                      <a:endParaRPr lang="en-NZ" sz="1600">
                        <a:latin typeface="Calibri"/>
                        <a:ea typeface="Times New Roman"/>
                        <a:cs typeface="Times New Roman"/>
                      </a:endParaRPr>
                    </a:p>
                    <a:p>
                      <a:pPr algn="ctr">
                        <a:lnSpc>
                          <a:spcPct val="115000"/>
                        </a:lnSpc>
                        <a:spcAft>
                          <a:spcPts val="0"/>
                        </a:spcAft>
                      </a:pPr>
                      <a:r>
                        <a:rPr lang="en-NZ" sz="1200">
                          <a:latin typeface="Calibri"/>
                          <a:ea typeface="Times New Roman"/>
                          <a:cs typeface="Times New Roman"/>
                        </a:rPr>
                        <a:t>142</a:t>
                      </a:r>
                      <a:endParaRPr lang="en-NZ" sz="1600">
                        <a:latin typeface="Calibri"/>
                        <a:ea typeface="Times New Roman"/>
                        <a:cs typeface="Times New Roman"/>
                      </a:endParaRPr>
                    </a:p>
                    <a:p>
                      <a:pPr algn="ctr">
                        <a:lnSpc>
                          <a:spcPct val="115000"/>
                        </a:lnSpc>
                        <a:spcAft>
                          <a:spcPts val="0"/>
                        </a:spcAft>
                      </a:pPr>
                      <a:r>
                        <a:rPr lang="en-NZ" sz="1200" b="1">
                          <a:latin typeface="Calibri"/>
                          <a:ea typeface="Times New Roman"/>
                          <a:cs typeface="Times New Roman"/>
                        </a:rPr>
                        <a:t>200</a:t>
                      </a:r>
                      <a:endParaRPr lang="en-NZ" sz="16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NZ" sz="1200" dirty="0">
                          <a:latin typeface="Calibri"/>
                          <a:ea typeface="Times New Roman"/>
                          <a:cs typeface="Times New Roman"/>
                        </a:rPr>
                        <a:t>0</a:t>
                      </a:r>
                      <a:endParaRPr lang="en-NZ" sz="1600" dirty="0">
                        <a:latin typeface="Calibri"/>
                        <a:ea typeface="Times New Roman"/>
                        <a:cs typeface="Times New Roman"/>
                      </a:endParaRPr>
                    </a:p>
                    <a:p>
                      <a:pPr algn="ctr">
                        <a:lnSpc>
                          <a:spcPct val="115000"/>
                        </a:lnSpc>
                        <a:spcAft>
                          <a:spcPts val="0"/>
                        </a:spcAft>
                      </a:pPr>
                      <a:r>
                        <a:rPr lang="en-NZ" sz="1200" dirty="0">
                          <a:latin typeface="Calibri"/>
                          <a:ea typeface="Times New Roman"/>
                          <a:cs typeface="Times New Roman"/>
                        </a:rPr>
                        <a:t>-11</a:t>
                      </a:r>
                      <a:endParaRPr lang="en-NZ" sz="1600" dirty="0">
                        <a:latin typeface="Calibri"/>
                        <a:ea typeface="Times New Roman"/>
                        <a:cs typeface="Times New Roman"/>
                      </a:endParaRPr>
                    </a:p>
                    <a:p>
                      <a:pPr algn="ctr">
                        <a:lnSpc>
                          <a:spcPct val="115000"/>
                        </a:lnSpc>
                        <a:spcAft>
                          <a:spcPts val="0"/>
                        </a:spcAft>
                      </a:pPr>
                      <a:r>
                        <a:rPr lang="en-NZ" sz="1200" dirty="0">
                          <a:latin typeface="Calibri"/>
                          <a:ea typeface="Times New Roman"/>
                          <a:cs typeface="Times New Roman"/>
                        </a:rPr>
                        <a:t>202</a:t>
                      </a:r>
                      <a:endParaRPr lang="en-NZ" sz="1600" dirty="0">
                        <a:latin typeface="Calibri"/>
                        <a:ea typeface="Times New Roman"/>
                        <a:cs typeface="Times New Roman"/>
                      </a:endParaRPr>
                    </a:p>
                    <a:p>
                      <a:pPr algn="ctr">
                        <a:lnSpc>
                          <a:spcPct val="115000"/>
                        </a:lnSpc>
                        <a:spcAft>
                          <a:spcPts val="0"/>
                        </a:spcAft>
                      </a:pPr>
                      <a:r>
                        <a:rPr lang="en-NZ" sz="1200" b="1" dirty="0">
                          <a:latin typeface="Calibri"/>
                          <a:ea typeface="Times New Roman"/>
                          <a:cs typeface="Times New Roman"/>
                        </a:rPr>
                        <a:t>191</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398814">
                <a:tc>
                  <a:txBody>
                    <a:bodyPr/>
                    <a:lstStyle/>
                    <a:p>
                      <a:pPr marL="111125" algn="l">
                        <a:lnSpc>
                          <a:spcPct val="115000"/>
                        </a:lnSpc>
                        <a:spcAft>
                          <a:spcPts val="0"/>
                        </a:spcAft>
                      </a:pPr>
                      <a:r>
                        <a:rPr lang="en-NZ" sz="1200" dirty="0">
                          <a:latin typeface="Calibri"/>
                          <a:ea typeface="Times New Roman"/>
                          <a:cs typeface="Times New Roman"/>
                        </a:rPr>
                        <a:t>Farm support in Wairarapa </a:t>
                      </a:r>
                      <a:endParaRPr lang="en-NZ" sz="1600" dirty="0">
                        <a:latin typeface="Calibri"/>
                        <a:ea typeface="Times New Roman"/>
                        <a:cs typeface="Times New Roman"/>
                      </a:endParaRPr>
                    </a:p>
                    <a:p>
                      <a:pPr marL="111125" algn="l">
                        <a:lnSpc>
                          <a:spcPct val="115000"/>
                        </a:lnSpc>
                        <a:spcAft>
                          <a:spcPts val="0"/>
                        </a:spcAft>
                      </a:pPr>
                      <a:r>
                        <a:rPr lang="en-NZ" sz="1200" b="1" dirty="0">
                          <a:latin typeface="Calibri"/>
                          <a:ea typeface="Times New Roman"/>
                          <a:cs typeface="Times New Roman"/>
                        </a:rPr>
                        <a:t>Total Wairarapa impacts (rounded)</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NZ" sz="1200">
                          <a:latin typeface="Calibri"/>
                          <a:ea typeface="Times New Roman"/>
                          <a:cs typeface="Times New Roman"/>
                        </a:rPr>
                        <a:t>169</a:t>
                      </a:r>
                      <a:endParaRPr lang="en-NZ" sz="1600">
                        <a:latin typeface="Calibri"/>
                        <a:ea typeface="Times New Roman"/>
                        <a:cs typeface="Times New Roman"/>
                      </a:endParaRPr>
                    </a:p>
                    <a:p>
                      <a:pPr algn="ctr">
                        <a:lnSpc>
                          <a:spcPct val="115000"/>
                        </a:lnSpc>
                        <a:spcAft>
                          <a:spcPts val="0"/>
                        </a:spcAft>
                      </a:pPr>
                      <a:r>
                        <a:rPr lang="en-NZ" sz="1200" b="1">
                          <a:latin typeface="Calibri"/>
                          <a:ea typeface="Times New Roman"/>
                          <a:cs typeface="Times New Roman"/>
                        </a:rPr>
                        <a:t>369</a:t>
                      </a:r>
                      <a:endParaRPr lang="en-NZ" sz="16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NZ" sz="1200" dirty="0">
                          <a:latin typeface="Calibri"/>
                          <a:ea typeface="Times New Roman"/>
                          <a:cs typeface="Times New Roman"/>
                        </a:rPr>
                        <a:t>161</a:t>
                      </a:r>
                      <a:endParaRPr lang="en-NZ" sz="1600" dirty="0">
                        <a:latin typeface="Calibri"/>
                        <a:ea typeface="Times New Roman"/>
                        <a:cs typeface="Times New Roman"/>
                      </a:endParaRPr>
                    </a:p>
                    <a:p>
                      <a:pPr algn="ctr">
                        <a:lnSpc>
                          <a:spcPct val="115000"/>
                        </a:lnSpc>
                        <a:spcAft>
                          <a:spcPts val="0"/>
                        </a:spcAft>
                      </a:pPr>
                      <a:r>
                        <a:rPr lang="en-NZ" sz="1200" b="1" dirty="0">
                          <a:latin typeface="Calibri"/>
                          <a:ea typeface="Times New Roman"/>
                          <a:cs typeface="Times New Roman"/>
                        </a:rPr>
                        <a:t>352</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598220">
                <a:tc>
                  <a:txBody>
                    <a:bodyPr/>
                    <a:lstStyle/>
                    <a:p>
                      <a:pPr marL="111125" algn="l">
                        <a:lnSpc>
                          <a:spcPct val="115000"/>
                        </a:lnSpc>
                        <a:spcAft>
                          <a:spcPts val="0"/>
                        </a:spcAft>
                      </a:pPr>
                      <a:r>
                        <a:rPr lang="en-NZ" sz="1200" dirty="0">
                          <a:latin typeface="Calibri"/>
                          <a:ea typeface="Times New Roman"/>
                          <a:cs typeface="Times New Roman"/>
                        </a:rPr>
                        <a:t>Farm support elsewhere in Wellington</a:t>
                      </a:r>
                      <a:endParaRPr lang="en-NZ" sz="1600" dirty="0">
                        <a:latin typeface="Calibri"/>
                        <a:ea typeface="Times New Roman"/>
                        <a:cs typeface="Times New Roman"/>
                      </a:endParaRPr>
                    </a:p>
                    <a:p>
                      <a:pPr marL="111125" algn="l">
                        <a:lnSpc>
                          <a:spcPct val="115000"/>
                        </a:lnSpc>
                        <a:spcAft>
                          <a:spcPts val="0"/>
                        </a:spcAft>
                      </a:pPr>
                      <a:r>
                        <a:rPr lang="en-NZ" sz="1200" b="1" dirty="0">
                          <a:latin typeface="Calibri"/>
                          <a:ea typeface="Times New Roman"/>
                          <a:cs typeface="Times New Roman"/>
                        </a:rPr>
                        <a:t>Total Wellington impacts (rounded)</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NZ" sz="1200" dirty="0">
                          <a:latin typeface="Calibri"/>
                          <a:ea typeface="Times New Roman"/>
                          <a:cs typeface="Times New Roman"/>
                        </a:rPr>
                        <a:t>34</a:t>
                      </a:r>
                      <a:endParaRPr lang="en-NZ" sz="1600" dirty="0">
                        <a:latin typeface="Calibri"/>
                        <a:ea typeface="Times New Roman"/>
                        <a:cs typeface="Times New Roman"/>
                      </a:endParaRPr>
                    </a:p>
                    <a:p>
                      <a:pPr algn="ctr">
                        <a:lnSpc>
                          <a:spcPct val="115000"/>
                        </a:lnSpc>
                        <a:spcAft>
                          <a:spcPts val="0"/>
                        </a:spcAft>
                      </a:pPr>
                      <a:r>
                        <a:rPr lang="en-NZ" sz="1200" b="1" dirty="0">
                          <a:latin typeface="Calibri"/>
                          <a:ea typeface="Times New Roman"/>
                          <a:cs typeface="Times New Roman"/>
                        </a:rPr>
                        <a:t>403</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NZ" sz="1200" dirty="0">
                          <a:latin typeface="Calibri"/>
                          <a:ea typeface="Times New Roman"/>
                          <a:cs typeface="Times New Roman"/>
                        </a:rPr>
                        <a:t>32</a:t>
                      </a:r>
                      <a:endParaRPr lang="en-NZ" sz="1600" dirty="0">
                        <a:latin typeface="Calibri"/>
                        <a:ea typeface="Times New Roman"/>
                        <a:cs typeface="Times New Roman"/>
                      </a:endParaRPr>
                    </a:p>
                    <a:p>
                      <a:pPr algn="ctr">
                        <a:lnSpc>
                          <a:spcPct val="115000"/>
                        </a:lnSpc>
                        <a:spcAft>
                          <a:spcPts val="0"/>
                        </a:spcAft>
                      </a:pPr>
                      <a:r>
                        <a:rPr lang="en-NZ" sz="1200" b="1" dirty="0">
                          <a:latin typeface="Calibri"/>
                          <a:ea typeface="Times New Roman"/>
                          <a:cs typeface="Times New Roman"/>
                        </a:rPr>
                        <a:t>384</a:t>
                      </a:r>
                      <a:endParaRPr lang="en-NZ"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
        <p:nvSpPr>
          <p:cNvPr id="8" name="TextBox 7"/>
          <p:cNvSpPr txBox="1"/>
          <p:nvPr/>
        </p:nvSpPr>
        <p:spPr>
          <a:xfrm>
            <a:off x="755576" y="3356992"/>
            <a:ext cx="2736304" cy="1200329"/>
          </a:xfrm>
          <a:prstGeom prst="rect">
            <a:avLst/>
          </a:prstGeom>
          <a:noFill/>
        </p:spPr>
        <p:txBody>
          <a:bodyPr wrap="square" rtlCol="0">
            <a:spAutoFit/>
          </a:bodyPr>
          <a:lstStyle/>
          <a:p>
            <a:r>
              <a:rPr lang="en-NZ" b="1" dirty="0" smtClean="0"/>
              <a:t>Step 1</a:t>
            </a:r>
            <a:r>
              <a:rPr lang="en-NZ" dirty="0" smtClean="0"/>
              <a:t>: Reallocate land across arable &amp; mixed, sheep and beef, and horticulture</a:t>
            </a:r>
          </a:p>
        </p:txBody>
      </p:sp>
      <p:sp>
        <p:nvSpPr>
          <p:cNvPr id="9" name="TextBox 8"/>
          <p:cNvSpPr txBox="1"/>
          <p:nvPr/>
        </p:nvSpPr>
        <p:spPr>
          <a:xfrm>
            <a:off x="755576" y="4581128"/>
            <a:ext cx="3024336" cy="369332"/>
          </a:xfrm>
          <a:prstGeom prst="rect">
            <a:avLst/>
          </a:prstGeom>
          <a:noFill/>
        </p:spPr>
        <p:txBody>
          <a:bodyPr wrap="square" rtlCol="0">
            <a:spAutoFit/>
          </a:bodyPr>
          <a:lstStyle/>
          <a:p>
            <a:r>
              <a:rPr lang="en-NZ" b="1" dirty="0" smtClean="0"/>
              <a:t>Step 2</a:t>
            </a:r>
            <a:r>
              <a:rPr lang="en-NZ" dirty="0" smtClean="0"/>
              <a:t>: Reallocate job ratios</a:t>
            </a:r>
          </a:p>
        </p:txBody>
      </p:sp>
      <p:sp>
        <p:nvSpPr>
          <p:cNvPr id="10" name="TextBox 9"/>
          <p:cNvSpPr txBox="1"/>
          <p:nvPr/>
        </p:nvSpPr>
        <p:spPr>
          <a:xfrm>
            <a:off x="755576" y="5157192"/>
            <a:ext cx="2736304" cy="923330"/>
          </a:xfrm>
          <a:prstGeom prst="rect">
            <a:avLst/>
          </a:prstGeom>
          <a:noFill/>
        </p:spPr>
        <p:txBody>
          <a:bodyPr wrap="square" rtlCol="0">
            <a:spAutoFit/>
          </a:bodyPr>
          <a:lstStyle/>
          <a:p>
            <a:r>
              <a:rPr lang="en-NZ" b="1" dirty="0" smtClean="0"/>
              <a:t>Result</a:t>
            </a:r>
            <a:r>
              <a:rPr lang="en-NZ" dirty="0" smtClean="0"/>
              <a:t>: 352 v. 369 jobs in Wairarapa and 384 v. 403 across region</a:t>
            </a:r>
          </a:p>
        </p:txBody>
      </p:sp>
      <p:sp>
        <p:nvSpPr>
          <p:cNvPr id="11" name="Oval 10"/>
          <p:cNvSpPr/>
          <p:nvPr/>
        </p:nvSpPr>
        <p:spPr>
          <a:xfrm>
            <a:off x="6732240" y="1124744"/>
            <a:ext cx="1800200" cy="2304256"/>
          </a:xfrm>
          <a:prstGeom prst="ellipse">
            <a:avLst/>
          </a:prstGeom>
          <a:noFill/>
          <a:ln w="41275">
            <a:solidFill>
              <a:srgbClr val="0F9208"/>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Oval 11"/>
          <p:cNvSpPr/>
          <p:nvPr/>
        </p:nvSpPr>
        <p:spPr>
          <a:xfrm>
            <a:off x="6732240" y="3501008"/>
            <a:ext cx="1800200" cy="2880320"/>
          </a:xfrm>
          <a:prstGeom prst="ellipse">
            <a:avLst/>
          </a:prstGeom>
          <a:noFill/>
          <a:ln w="41275">
            <a:solidFill>
              <a:srgbClr val="0F9208"/>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cxnSp>
        <p:nvCxnSpPr>
          <p:cNvPr id="14" name="Straight Connector 13"/>
          <p:cNvCxnSpPr/>
          <p:nvPr/>
        </p:nvCxnSpPr>
        <p:spPr>
          <a:xfrm>
            <a:off x="7020272" y="5589240"/>
            <a:ext cx="1152128" cy="0"/>
          </a:xfrm>
          <a:prstGeom prst="line">
            <a:avLst/>
          </a:prstGeom>
          <a:ln w="38100">
            <a:solidFill>
              <a:srgbClr val="0F9208"/>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020272" y="6021288"/>
            <a:ext cx="1152128" cy="0"/>
          </a:xfrm>
          <a:prstGeom prst="line">
            <a:avLst/>
          </a:prstGeom>
          <a:ln w="38100">
            <a:solidFill>
              <a:srgbClr val="0F9208"/>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animBg="1"/>
      <p:bldP spid="1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1928</TotalTime>
  <Words>1258</Words>
  <Application>Microsoft Office PowerPoint</Application>
  <PresentationFormat>On-screen Show (4:3)</PresentationFormat>
  <Paragraphs>271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Economic Review of Wairarapa Water's Application for Stage 2 (Feasibility) Funding from the Irrigation Acceleration Fund  Presentation to accompany the review paper commissioned by Fish and Game (Wellington Region)  </vt:lpstr>
      <vt:lpstr>Executive Summary</vt:lpstr>
      <vt:lpstr>What is Wairarapa Water claiming?</vt:lpstr>
      <vt:lpstr>What is this based on?</vt:lpstr>
      <vt:lpstr>Is irrigated intensive dairy viable?</vt:lpstr>
      <vt:lpstr>Profitability of Irrigated Intensive Dairy</vt:lpstr>
      <vt:lpstr>Does a lower water price help?</vt:lpstr>
      <vt:lpstr>So is there an alternative?</vt:lpstr>
      <vt:lpstr>The counterfactual</vt:lpstr>
      <vt:lpstr>What the counterfactual tells us</vt:lpstr>
      <vt:lpstr>So in a nutshell</vt:lpstr>
      <vt:lpstr>Conclusions</vt:lpstr>
      <vt:lpstr>Rōpere Consulting Limited    Rōpere is the Māori word for strawberry, which at first glance is a strange name for a consultancy.  A hint can be found in the French word for strawberry, which is fraise.  Fraise was also the name granted to a French nobleman Julius de Berry, who, according to legend, was knighted after giving the King of Normandy a magnificent plate of strawberries out of season – a miraculous feat in time before the advent 24 hour convenience stores.    De Berry’s descendants travelled with the King’s descendants and fought a particularly noteworthy battle in 1066. The family, however, decided to continue north, and eventually ended up in the Highlands of Scotland – whence they then spread across the globe.    In the process the name was anglicised to Fraser.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Review of Wairarapa Water's Application for Stage 2 (Feasibility) Funding from the Irrigation Acceleration Fund</dc:title>
  <dc:creator>PeterJFraser</dc:creator>
  <cp:lastModifiedBy>PeterJFraser</cp:lastModifiedBy>
  <cp:revision>67</cp:revision>
  <dcterms:created xsi:type="dcterms:W3CDTF">2016-09-16T04:31:14Z</dcterms:created>
  <dcterms:modified xsi:type="dcterms:W3CDTF">2016-09-17T23:35:54Z</dcterms:modified>
</cp:coreProperties>
</file>