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Lst>
  <p:notesMasterIdLst>
    <p:notesMasterId r:id="rId9"/>
  </p:notesMasterIdLst>
  <p:handoutMasterIdLst>
    <p:handoutMasterId r:id="rId10"/>
  </p:handoutMasterIdLst>
  <p:sldIdLst>
    <p:sldId id="267" r:id="rId6"/>
    <p:sldId id="275" r:id="rId7"/>
    <p:sldId id="363" r:id="rId8"/>
  </p:sldIdLst>
  <p:sldSz cx="9906000" cy="6858000" type="A4"/>
  <p:notesSz cx="6807200" cy="9939338"/>
  <p:defaultTextStyle>
    <a:defPPr>
      <a:defRPr lang="en-US"/>
    </a:defPPr>
    <a:lvl1pPr marL="0" algn="l" defTabSz="633039" rtl="0" eaLnBrk="1" latinLnBrk="0" hangingPunct="1">
      <a:defRPr sz="1246" kern="1200">
        <a:solidFill>
          <a:schemeClr val="tx1"/>
        </a:solidFill>
        <a:latin typeface="+mn-lt"/>
        <a:ea typeface="+mn-ea"/>
        <a:cs typeface="+mn-cs"/>
      </a:defRPr>
    </a:lvl1pPr>
    <a:lvl2pPr marL="316520" algn="l" defTabSz="633039" rtl="0" eaLnBrk="1" latinLnBrk="0" hangingPunct="1">
      <a:defRPr sz="1246" kern="1200">
        <a:solidFill>
          <a:schemeClr val="tx1"/>
        </a:solidFill>
        <a:latin typeface="+mn-lt"/>
        <a:ea typeface="+mn-ea"/>
        <a:cs typeface="+mn-cs"/>
      </a:defRPr>
    </a:lvl2pPr>
    <a:lvl3pPr marL="633039" algn="l" defTabSz="633039" rtl="0" eaLnBrk="1" latinLnBrk="0" hangingPunct="1">
      <a:defRPr sz="1246" kern="1200">
        <a:solidFill>
          <a:schemeClr val="tx1"/>
        </a:solidFill>
        <a:latin typeface="+mn-lt"/>
        <a:ea typeface="+mn-ea"/>
        <a:cs typeface="+mn-cs"/>
      </a:defRPr>
    </a:lvl3pPr>
    <a:lvl4pPr marL="949559" algn="l" defTabSz="633039" rtl="0" eaLnBrk="1" latinLnBrk="0" hangingPunct="1">
      <a:defRPr sz="1246" kern="1200">
        <a:solidFill>
          <a:schemeClr val="tx1"/>
        </a:solidFill>
        <a:latin typeface="+mn-lt"/>
        <a:ea typeface="+mn-ea"/>
        <a:cs typeface="+mn-cs"/>
      </a:defRPr>
    </a:lvl4pPr>
    <a:lvl5pPr marL="1266078" algn="l" defTabSz="633039" rtl="0" eaLnBrk="1" latinLnBrk="0" hangingPunct="1">
      <a:defRPr sz="1246" kern="1200">
        <a:solidFill>
          <a:schemeClr val="tx1"/>
        </a:solidFill>
        <a:latin typeface="+mn-lt"/>
        <a:ea typeface="+mn-ea"/>
        <a:cs typeface="+mn-cs"/>
      </a:defRPr>
    </a:lvl5pPr>
    <a:lvl6pPr marL="1582598" algn="l" defTabSz="633039" rtl="0" eaLnBrk="1" latinLnBrk="0" hangingPunct="1">
      <a:defRPr sz="1246" kern="1200">
        <a:solidFill>
          <a:schemeClr val="tx1"/>
        </a:solidFill>
        <a:latin typeface="+mn-lt"/>
        <a:ea typeface="+mn-ea"/>
        <a:cs typeface="+mn-cs"/>
      </a:defRPr>
    </a:lvl6pPr>
    <a:lvl7pPr marL="1899117" algn="l" defTabSz="633039" rtl="0" eaLnBrk="1" latinLnBrk="0" hangingPunct="1">
      <a:defRPr sz="1246" kern="1200">
        <a:solidFill>
          <a:schemeClr val="tx1"/>
        </a:solidFill>
        <a:latin typeface="+mn-lt"/>
        <a:ea typeface="+mn-ea"/>
        <a:cs typeface="+mn-cs"/>
      </a:defRPr>
    </a:lvl7pPr>
    <a:lvl8pPr marL="2215637" algn="l" defTabSz="633039" rtl="0" eaLnBrk="1" latinLnBrk="0" hangingPunct="1">
      <a:defRPr sz="1246" kern="1200">
        <a:solidFill>
          <a:schemeClr val="tx1"/>
        </a:solidFill>
        <a:latin typeface="+mn-lt"/>
        <a:ea typeface="+mn-ea"/>
        <a:cs typeface="+mn-cs"/>
      </a:defRPr>
    </a:lvl8pPr>
    <a:lvl9pPr marL="2532156" algn="l" defTabSz="633039" rtl="0" eaLnBrk="1" latinLnBrk="0" hangingPunct="1">
      <a:defRPr sz="1246"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12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ulie Hatfield" initials="JH" lastIdx="1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1BD25"/>
    <a:srgbClr val="48B9E1"/>
    <a:srgbClr val="326279"/>
    <a:srgbClr val="009EC9"/>
    <a:srgbClr val="111111"/>
    <a:srgbClr val="F68B22"/>
    <a:srgbClr val="0198FF"/>
    <a:srgbClr val="004F6B"/>
    <a:srgbClr val="3F6B45"/>
    <a:srgbClr val="2995A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735" autoAdjust="0"/>
    <p:restoredTop sz="94707" autoAdjust="0"/>
  </p:normalViewPr>
  <p:slideViewPr>
    <p:cSldViewPr snapToGrid="0">
      <p:cViewPr varScale="1">
        <p:scale>
          <a:sx n="81" d="100"/>
          <a:sy n="81" d="100"/>
        </p:scale>
        <p:origin x="642" y="78"/>
      </p:cViewPr>
      <p:guideLst>
        <p:guide orient="horz" pos="2160"/>
        <p:guide pos="3120"/>
      </p:guideLst>
    </p:cSldViewPr>
  </p:slideViewPr>
  <p:outlineViewPr>
    <p:cViewPr>
      <p:scale>
        <a:sx n="33" d="100"/>
        <a:sy n="33" d="100"/>
      </p:scale>
      <p:origin x="0" y="0"/>
    </p:cViewPr>
  </p:outlineViewPr>
  <p:notesTextViewPr>
    <p:cViewPr>
      <p:scale>
        <a:sx n="3" d="2"/>
        <a:sy n="3" d="2"/>
      </p:scale>
      <p:origin x="0" y="0"/>
    </p:cViewPr>
  </p:notesTextViewPr>
  <p:sorterViewPr>
    <p:cViewPr varScale="1">
      <p:scale>
        <a:sx n="1" d="1"/>
        <a:sy n="1" d="1"/>
      </p:scale>
      <p:origin x="0" y="0"/>
    </p:cViewPr>
  </p:sorterViewPr>
  <p:notesViewPr>
    <p:cSldViewPr snapToGrid="0">
      <p:cViewPr varScale="1">
        <p:scale>
          <a:sx n="83" d="100"/>
          <a:sy n="83" d="100"/>
        </p:scale>
        <p:origin x="3132" y="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commentAuthors" Target="commentAuthors.xml"/><Relationship Id="rId5" Type="http://schemas.openxmlformats.org/officeDocument/2006/relationships/slideMaster" Target="slideMasters/slideMaster1.xml"/><Relationship Id="rId15" Type="http://schemas.openxmlformats.org/officeDocument/2006/relationships/tableStyles" Target="tableStyles.xml"/><Relationship Id="rId10" Type="http://schemas.openxmlformats.org/officeDocument/2006/relationships/handoutMaster" Target="handoutMasters/handoutMaster1.xml"/><Relationship Id="rId4" Type="http://schemas.openxmlformats.org/officeDocument/2006/relationships/customXml" Target="../customXml/item4.xml"/><Relationship Id="rId9" Type="http://schemas.openxmlformats.org/officeDocument/2006/relationships/notesMaster" Target="notesMasters/notesMaster1.xml"/><Relationship Id="rId14"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3801254058266688"/>
          <c:y val="2.7945795958081707E-2"/>
          <c:w val="0.72680663510601295"/>
          <c:h val="0.82690229953692396"/>
        </c:manualLayout>
      </c:layout>
      <c:barChart>
        <c:barDir val="bar"/>
        <c:grouping val="percentStacked"/>
        <c:varyColors val="0"/>
        <c:ser>
          <c:idx val="0"/>
          <c:order val="0"/>
          <c:tx>
            <c:strRef>
              <c:f>Sheet1!$B$1</c:f>
              <c:strCache>
                <c:ptCount val="1"/>
                <c:pt idx="0">
                  <c:v>Extremely concerned</c:v>
                </c:pt>
              </c:strCache>
            </c:strRef>
          </c:tx>
          <c:spPr>
            <a:solidFill>
              <a:srgbClr val="326279"/>
            </a:solidFill>
            <a:ln>
              <a:noFill/>
            </a:ln>
            <a:effectLst/>
          </c:spPr>
          <c:invertIfNegative val="0"/>
          <c:dLbls>
            <c:spPr>
              <a:noFill/>
              <a:ln>
                <a:noFill/>
              </a:ln>
              <a:effectLst/>
            </c:spPr>
            <c:txPr>
              <a:bodyPr rot="0" spcFirstLastPara="1" vertOverflow="ellipsis" vert="horz" wrap="square" anchor="ctr" anchorCtr="1"/>
              <a:lstStyle/>
              <a:p>
                <a:pPr>
                  <a:defRPr sz="10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Sheet1!$A$2:$A$8</c:f>
              <c:strCache>
                <c:ptCount val="7"/>
                <c:pt idx="0">
                  <c:v>Housing  </c:v>
                </c:pt>
                <c:pt idx="1">
                  <c:v>Climate change  </c:v>
                </c:pt>
                <c:pt idx="2">
                  <c:v>Education  </c:v>
                </c:pt>
                <c:pt idx="3">
                  <c:v>Child poverty  </c:v>
                </c:pt>
                <c:pt idx="4">
                  <c:v>The health system  </c:v>
                </c:pt>
                <c:pt idx="5">
                  <c:v>The cost of living  </c:v>
                </c:pt>
                <c:pt idx="6">
                  <c:v>The pollution of lakes and rivers  </c:v>
                </c:pt>
              </c:strCache>
            </c:strRef>
          </c:cat>
          <c:val>
            <c:numRef>
              <c:f>Sheet1!$B$2:$B$8</c:f>
              <c:numCache>
                <c:formatCode>0%</c:formatCode>
                <c:ptCount val="7"/>
                <c:pt idx="0">
                  <c:v>0.22</c:v>
                </c:pt>
                <c:pt idx="1">
                  <c:v>0.27</c:v>
                </c:pt>
                <c:pt idx="2">
                  <c:v>0.2</c:v>
                </c:pt>
                <c:pt idx="3">
                  <c:v>0.24</c:v>
                </c:pt>
                <c:pt idx="4">
                  <c:v>0.25</c:v>
                </c:pt>
                <c:pt idx="5">
                  <c:v>0.31</c:v>
                </c:pt>
                <c:pt idx="6">
                  <c:v>0.3</c:v>
                </c:pt>
              </c:numCache>
            </c:numRef>
          </c:val>
          <c:extLst xmlns:c16r2="http://schemas.microsoft.com/office/drawing/2015/06/chart">
            <c:ext xmlns:c16="http://schemas.microsoft.com/office/drawing/2014/chart" uri="{C3380CC4-5D6E-409C-BE32-E72D297353CC}">
              <c16:uniqueId val="{00000000-F3CD-45B7-B2A7-30885AE280F5}"/>
            </c:ext>
          </c:extLst>
        </c:ser>
        <c:ser>
          <c:idx val="1"/>
          <c:order val="1"/>
          <c:tx>
            <c:strRef>
              <c:f>Sheet1!$C$1</c:f>
              <c:strCache>
                <c:ptCount val="1"/>
                <c:pt idx="0">
                  <c:v>Very concerned</c:v>
                </c:pt>
              </c:strCache>
            </c:strRef>
          </c:tx>
          <c:spPr>
            <a:solidFill>
              <a:srgbClr val="48B9E1"/>
            </a:solidFill>
            <a:ln>
              <a:noFill/>
            </a:ln>
            <a:effectLst/>
          </c:spPr>
          <c:invertIfNegative val="0"/>
          <c:dLbls>
            <c:spPr>
              <a:noFill/>
              <a:ln>
                <a:noFill/>
              </a:ln>
              <a:effectLst/>
            </c:spPr>
            <c:txPr>
              <a:bodyPr rot="0" spcFirstLastPara="1" vertOverflow="ellipsis" vert="horz" wrap="square" anchor="ctr" anchorCtr="1"/>
              <a:lstStyle/>
              <a:p>
                <a:pPr>
                  <a:defRPr sz="10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Sheet1!$A$2:$A$8</c:f>
              <c:strCache>
                <c:ptCount val="7"/>
                <c:pt idx="0">
                  <c:v>Housing  </c:v>
                </c:pt>
                <c:pt idx="1">
                  <c:v>Climate change  </c:v>
                </c:pt>
                <c:pt idx="2">
                  <c:v>Education  </c:v>
                </c:pt>
                <c:pt idx="3">
                  <c:v>Child poverty  </c:v>
                </c:pt>
                <c:pt idx="4">
                  <c:v>The health system  </c:v>
                </c:pt>
                <c:pt idx="5">
                  <c:v>The cost of living  </c:v>
                </c:pt>
                <c:pt idx="6">
                  <c:v>The pollution of lakes and rivers  </c:v>
                </c:pt>
              </c:strCache>
            </c:strRef>
          </c:cat>
          <c:val>
            <c:numRef>
              <c:f>Sheet1!$C$2:$C$8</c:f>
              <c:numCache>
                <c:formatCode>0%</c:formatCode>
                <c:ptCount val="7"/>
                <c:pt idx="0">
                  <c:v>0.45</c:v>
                </c:pt>
                <c:pt idx="1">
                  <c:v>0.43</c:v>
                </c:pt>
                <c:pt idx="2">
                  <c:v>0.5</c:v>
                </c:pt>
                <c:pt idx="3">
                  <c:v>0.48</c:v>
                </c:pt>
                <c:pt idx="4">
                  <c:v>0.53</c:v>
                </c:pt>
                <c:pt idx="5">
                  <c:v>0.49</c:v>
                </c:pt>
                <c:pt idx="6">
                  <c:v>0.52</c:v>
                </c:pt>
              </c:numCache>
            </c:numRef>
          </c:val>
          <c:extLst xmlns:c16r2="http://schemas.microsoft.com/office/drawing/2015/06/chart">
            <c:ext xmlns:c16="http://schemas.microsoft.com/office/drawing/2014/chart" uri="{C3380CC4-5D6E-409C-BE32-E72D297353CC}">
              <c16:uniqueId val="{00000001-F3CD-45B7-B2A7-30885AE280F5}"/>
            </c:ext>
          </c:extLst>
        </c:ser>
        <c:ser>
          <c:idx val="2"/>
          <c:order val="2"/>
          <c:tx>
            <c:strRef>
              <c:f>Sheet1!$D$1</c:f>
              <c:strCache>
                <c:ptCount val="1"/>
                <c:pt idx="0">
                  <c:v>Neither nor</c:v>
                </c:pt>
              </c:strCache>
            </c:strRef>
          </c:tx>
          <c:spPr>
            <a:solidFill>
              <a:schemeClr val="bg1">
                <a:lumMod val="75000"/>
              </a:schemeClr>
            </a:solidFill>
            <a:ln>
              <a:noFill/>
            </a:ln>
            <a:effectLst/>
          </c:spPr>
          <c:invertIfNegative val="0"/>
          <c:dLbls>
            <c:spPr>
              <a:noFill/>
              <a:ln>
                <a:noFill/>
              </a:ln>
              <a:effectLst/>
            </c:spPr>
            <c:txPr>
              <a:bodyPr rot="0" spcFirstLastPara="1" vertOverflow="ellipsis" vert="horz" wrap="square" anchor="ctr" anchorCtr="1"/>
              <a:lstStyle/>
              <a:p>
                <a:pPr>
                  <a:defRPr sz="10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Sheet1!$A$2:$A$8</c:f>
              <c:strCache>
                <c:ptCount val="7"/>
                <c:pt idx="0">
                  <c:v>Housing  </c:v>
                </c:pt>
                <c:pt idx="1">
                  <c:v>Climate change  </c:v>
                </c:pt>
                <c:pt idx="2">
                  <c:v>Education  </c:v>
                </c:pt>
                <c:pt idx="3">
                  <c:v>Child poverty  </c:v>
                </c:pt>
                <c:pt idx="4">
                  <c:v>The health system  </c:v>
                </c:pt>
                <c:pt idx="5">
                  <c:v>The cost of living  </c:v>
                </c:pt>
                <c:pt idx="6">
                  <c:v>The pollution of lakes and rivers  </c:v>
                </c:pt>
              </c:strCache>
            </c:strRef>
          </c:cat>
          <c:val>
            <c:numRef>
              <c:f>Sheet1!$D$2:$D$8</c:f>
              <c:numCache>
                <c:formatCode>0%</c:formatCode>
                <c:ptCount val="7"/>
                <c:pt idx="0">
                  <c:v>0.24</c:v>
                </c:pt>
                <c:pt idx="1">
                  <c:v>0.2</c:v>
                </c:pt>
                <c:pt idx="2">
                  <c:v>0.22</c:v>
                </c:pt>
                <c:pt idx="3">
                  <c:v>0.2</c:v>
                </c:pt>
                <c:pt idx="4">
                  <c:v>0.16</c:v>
                </c:pt>
                <c:pt idx="5">
                  <c:v>0.15</c:v>
                </c:pt>
                <c:pt idx="6">
                  <c:v>0.14000000000000001</c:v>
                </c:pt>
              </c:numCache>
            </c:numRef>
          </c:val>
          <c:extLst xmlns:c16r2="http://schemas.microsoft.com/office/drawing/2015/06/chart">
            <c:ext xmlns:c16="http://schemas.microsoft.com/office/drawing/2014/chart" uri="{C3380CC4-5D6E-409C-BE32-E72D297353CC}">
              <c16:uniqueId val="{00000002-F3CD-45B7-B2A7-30885AE280F5}"/>
            </c:ext>
          </c:extLst>
        </c:ser>
        <c:ser>
          <c:idx val="3"/>
          <c:order val="3"/>
          <c:tx>
            <c:strRef>
              <c:f>Sheet1!$E$1</c:f>
              <c:strCache>
                <c:ptCount val="1"/>
                <c:pt idx="0">
                  <c:v>Not that concerned</c:v>
                </c:pt>
              </c:strCache>
            </c:strRef>
          </c:tx>
          <c:spPr>
            <a:solidFill>
              <a:srgbClr val="B1BD25"/>
            </a:solidFill>
            <a:ln>
              <a:noFill/>
            </a:ln>
            <a:effectLst/>
          </c:spPr>
          <c:invertIfNegative val="0"/>
          <c:dLbls>
            <c:spPr>
              <a:noFill/>
              <a:ln>
                <a:noFill/>
              </a:ln>
              <a:effectLst/>
            </c:spPr>
            <c:txPr>
              <a:bodyPr rot="0" spcFirstLastPara="1" vertOverflow="ellipsis" vert="horz" wrap="square" anchor="ctr" anchorCtr="1"/>
              <a:lstStyle/>
              <a:p>
                <a:pPr>
                  <a:defRPr sz="10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Sheet1!$A$2:$A$8</c:f>
              <c:strCache>
                <c:ptCount val="7"/>
                <c:pt idx="0">
                  <c:v>Housing  </c:v>
                </c:pt>
                <c:pt idx="1">
                  <c:v>Climate change  </c:v>
                </c:pt>
                <c:pt idx="2">
                  <c:v>Education  </c:v>
                </c:pt>
                <c:pt idx="3">
                  <c:v>Child poverty  </c:v>
                </c:pt>
                <c:pt idx="4">
                  <c:v>The health system  </c:v>
                </c:pt>
                <c:pt idx="5">
                  <c:v>The cost of living  </c:v>
                </c:pt>
                <c:pt idx="6">
                  <c:v>The pollution of lakes and rivers  </c:v>
                </c:pt>
              </c:strCache>
            </c:strRef>
          </c:cat>
          <c:val>
            <c:numRef>
              <c:f>Sheet1!$E$2:$E$8</c:f>
              <c:numCache>
                <c:formatCode>0%</c:formatCode>
                <c:ptCount val="7"/>
                <c:pt idx="0">
                  <c:v>7.0000000000000007E-2</c:v>
                </c:pt>
                <c:pt idx="1">
                  <c:v>7.0000000000000007E-2</c:v>
                </c:pt>
                <c:pt idx="2">
                  <c:v>0.06</c:v>
                </c:pt>
                <c:pt idx="3">
                  <c:v>7.0000000000000007E-2</c:v>
                </c:pt>
                <c:pt idx="4">
                  <c:v>0.05</c:v>
                </c:pt>
                <c:pt idx="5">
                  <c:v>0.05</c:v>
                </c:pt>
                <c:pt idx="6">
                  <c:v>0.04</c:v>
                </c:pt>
              </c:numCache>
            </c:numRef>
          </c:val>
          <c:extLst xmlns:c16r2="http://schemas.microsoft.com/office/drawing/2015/06/chart">
            <c:ext xmlns:c16="http://schemas.microsoft.com/office/drawing/2014/chart" uri="{C3380CC4-5D6E-409C-BE32-E72D297353CC}">
              <c16:uniqueId val="{00000003-F3CD-45B7-B2A7-30885AE280F5}"/>
            </c:ext>
          </c:extLst>
        </c:ser>
        <c:ser>
          <c:idx val="4"/>
          <c:order val="4"/>
          <c:tx>
            <c:strRef>
              <c:f>Sheet1!$F$1</c:f>
              <c:strCache>
                <c:ptCount val="1"/>
                <c:pt idx="0">
                  <c:v>Not at all concerned</c:v>
                </c:pt>
              </c:strCache>
            </c:strRef>
          </c:tx>
          <c:spPr>
            <a:solidFill>
              <a:schemeClr val="accent4">
                <a:lumMod val="75000"/>
              </a:schemeClr>
            </a:solidFill>
            <a:ln>
              <a:noFill/>
            </a:ln>
            <a:effectLst/>
          </c:spPr>
          <c:invertIfNegative val="0"/>
          <c:dLbls>
            <c:dLbl>
              <c:idx val="0"/>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4-F3CD-45B7-B2A7-30885AE280F5}"/>
                </c:ext>
                <c:ext xmlns:c15="http://schemas.microsoft.com/office/drawing/2012/chart" uri="{CE6537A1-D6FC-4f65-9D91-7224C49458BB}">
                  <c15:layout/>
                </c:ext>
              </c:extLst>
            </c:dLbl>
            <c:dLbl>
              <c:idx val="1"/>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0-1582-4668-820E-FF894BFDC291}"/>
                </c:ext>
                <c:ext xmlns:c15="http://schemas.microsoft.com/office/drawing/2012/chart" uri="{CE6537A1-D6FC-4f65-9D91-7224C49458BB}">
                  <c15:layout/>
                </c:ext>
              </c:extLst>
            </c:dLbl>
            <c:dLbl>
              <c:idx val="2"/>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5-F3CD-45B7-B2A7-30885AE280F5}"/>
                </c:ext>
                <c:ext xmlns:c15="http://schemas.microsoft.com/office/drawing/2012/chart" uri="{CE6537A1-D6FC-4f65-9D91-7224C49458BB}">
                  <c15:layout/>
                </c:ext>
              </c:extLst>
            </c:dLbl>
            <c:dLbl>
              <c:idx val="3"/>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6-F3CD-45B7-B2A7-30885AE280F5}"/>
                </c:ext>
                <c:ext xmlns:c15="http://schemas.microsoft.com/office/drawing/2012/chart" uri="{CE6537A1-D6FC-4f65-9D91-7224C49458BB}">
                  <c15:layout/>
                </c:ext>
              </c:extLst>
            </c:dLbl>
            <c:spPr>
              <a:noFill/>
              <a:ln>
                <a:noFill/>
              </a:ln>
              <a:effectLst/>
            </c:spPr>
            <c:txPr>
              <a:bodyPr rot="0" spcFirstLastPara="1" vertOverflow="ellipsis" vert="horz" wrap="square" anchor="ctr" anchorCtr="1"/>
              <a:lstStyle/>
              <a:p>
                <a:pPr>
                  <a:defRPr sz="10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Sheet1!$A$2:$A$8</c:f>
              <c:strCache>
                <c:ptCount val="7"/>
                <c:pt idx="0">
                  <c:v>Housing  </c:v>
                </c:pt>
                <c:pt idx="1">
                  <c:v>Climate change  </c:v>
                </c:pt>
                <c:pt idx="2">
                  <c:v>Education  </c:v>
                </c:pt>
                <c:pt idx="3">
                  <c:v>Child poverty  </c:v>
                </c:pt>
                <c:pt idx="4">
                  <c:v>The health system  </c:v>
                </c:pt>
                <c:pt idx="5">
                  <c:v>The cost of living  </c:v>
                </c:pt>
                <c:pt idx="6">
                  <c:v>The pollution of lakes and rivers  </c:v>
                </c:pt>
              </c:strCache>
            </c:strRef>
          </c:cat>
          <c:val>
            <c:numRef>
              <c:f>Sheet1!$F$2:$F$8</c:f>
              <c:numCache>
                <c:formatCode>0%</c:formatCode>
                <c:ptCount val="7"/>
                <c:pt idx="0">
                  <c:v>0.02</c:v>
                </c:pt>
                <c:pt idx="1">
                  <c:v>0.03</c:v>
                </c:pt>
                <c:pt idx="2">
                  <c:v>0.01</c:v>
                </c:pt>
                <c:pt idx="3">
                  <c:v>0.01</c:v>
                </c:pt>
              </c:numCache>
            </c:numRef>
          </c:val>
          <c:extLst xmlns:c16r2="http://schemas.microsoft.com/office/drawing/2015/06/chart">
            <c:ext xmlns:c16="http://schemas.microsoft.com/office/drawing/2014/chart" uri="{C3380CC4-5D6E-409C-BE32-E72D297353CC}">
              <c16:uniqueId val="{00000007-F3CD-45B7-B2A7-30885AE280F5}"/>
            </c:ext>
          </c:extLst>
        </c:ser>
        <c:dLbls>
          <c:showLegendKey val="0"/>
          <c:showVal val="0"/>
          <c:showCatName val="0"/>
          <c:showSerName val="0"/>
          <c:showPercent val="0"/>
          <c:showBubbleSize val="0"/>
        </c:dLbls>
        <c:gapWidth val="50"/>
        <c:overlap val="100"/>
        <c:axId val="276362648"/>
        <c:axId val="276362256"/>
      </c:barChart>
      <c:catAx>
        <c:axId val="276362648"/>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crossAx val="276362256"/>
        <c:crosses val="autoZero"/>
        <c:auto val="1"/>
        <c:lblAlgn val="ctr"/>
        <c:lblOffset val="100"/>
        <c:noMultiLvlLbl val="0"/>
      </c:catAx>
      <c:valAx>
        <c:axId val="276362256"/>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solidFill>
              <a:schemeClr val="bg1">
                <a:lumMod val="85000"/>
              </a:schemeClr>
            </a:solidFill>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crossAx val="276362648"/>
        <c:crosses val="autoZero"/>
        <c:crossBetween val="between"/>
        <c:majorUnit val="0.2"/>
      </c:valAx>
      <c:spPr>
        <a:noFill/>
        <a:ln>
          <a:noFill/>
        </a:ln>
        <a:effectLst/>
      </c:spPr>
    </c:plotArea>
    <c:legend>
      <c:legendPos val="b"/>
      <c:layout>
        <c:manualLayout>
          <c:xMode val="edge"/>
          <c:yMode val="edge"/>
          <c:x val="2.3126199549343422E-2"/>
          <c:y val="0.93411054197290733"/>
          <c:w val="0.97687380045065664"/>
          <c:h val="4.5940127982543578E-2"/>
        </c:manualLayout>
      </c:layout>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sz="1000"/>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49786" cy="498693"/>
          </a:xfrm>
          <a:prstGeom prst="rect">
            <a:avLst/>
          </a:prstGeom>
        </p:spPr>
        <p:txBody>
          <a:bodyPr vert="horz" lIns="91559" tIns="45779" rIns="91559" bIns="45779" rtlCol="0"/>
          <a:lstStyle>
            <a:lvl1pPr algn="l">
              <a:defRPr sz="1200"/>
            </a:lvl1pPr>
          </a:lstStyle>
          <a:p>
            <a:endParaRPr lang="en-NZ" dirty="0">
              <a:latin typeface="Candara" panose="020E0502030303020204" pitchFamily="34" charset="0"/>
            </a:endParaRPr>
          </a:p>
        </p:txBody>
      </p:sp>
      <p:sp>
        <p:nvSpPr>
          <p:cNvPr id="3" name="Date Placeholder 2"/>
          <p:cNvSpPr>
            <a:spLocks noGrp="1"/>
          </p:cNvSpPr>
          <p:nvPr>
            <p:ph type="dt" sz="quarter" idx="1"/>
          </p:nvPr>
        </p:nvSpPr>
        <p:spPr>
          <a:xfrm>
            <a:off x="3855839" y="0"/>
            <a:ext cx="2949786" cy="498693"/>
          </a:xfrm>
          <a:prstGeom prst="rect">
            <a:avLst/>
          </a:prstGeom>
        </p:spPr>
        <p:txBody>
          <a:bodyPr vert="horz" lIns="91559" tIns="45779" rIns="91559" bIns="45779" rtlCol="0"/>
          <a:lstStyle>
            <a:lvl1pPr algn="r">
              <a:defRPr sz="1200"/>
            </a:lvl1pPr>
          </a:lstStyle>
          <a:p>
            <a:fld id="{DE83ABC3-6F42-4EA7-A4BD-4ED010DEB11C}" type="datetimeFigureOut">
              <a:rPr lang="en-NZ" smtClean="0">
                <a:latin typeface="Candara" panose="020E0502030303020204" pitchFamily="34" charset="0"/>
              </a:rPr>
              <a:t>2/01/2019</a:t>
            </a:fld>
            <a:endParaRPr lang="en-NZ" dirty="0">
              <a:latin typeface="Candara" panose="020E0502030303020204" pitchFamily="34" charset="0"/>
            </a:endParaRPr>
          </a:p>
        </p:txBody>
      </p:sp>
      <p:sp>
        <p:nvSpPr>
          <p:cNvPr id="4" name="Footer Placeholder 3"/>
          <p:cNvSpPr>
            <a:spLocks noGrp="1"/>
          </p:cNvSpPr>
          <p:nvPr>
            <p:ph type="ftr" sz="quarter" idx="2"/>
          </p:nvPr>
        </p:nvSpPr>
        <p:spPr>
          <a:xfrm>
            <a:off x="1" y="9440647"/>
            <a:ext cx="2949786" cy="498692"/>
          </a:xfrm>
          <a:prstGeom prst="rect">
            <a:avLst/>
          </a:prstGeom>
        </p:spPr>
        <p:txBody>
          <a:bodyPr vert="horz" lIns="91559" tIns="45779" rIns="91559" bIns="45779" rtlCol="0" anchor="b"/>
          <a:lstStyle>
            <a:lvl1pPr algn="l">
              <a:defRPr sz="1200"/>
            </a:lvl1pPr>
          </a:lstStyle>
          <a:p>
            <a:endParaRPr lang="en-NZ" dirty="0">
              <a:latin typeface="Candara" panose="020E0502030303020204" pitchFamily="34" charset="0"/>
            </a:endParaRPr>
          </a:p>
        </p:txBody>
      </p:sp>
      <p:sp>
        <p:nvSpPr>
          <p:cNvPr id="5" name="Slide Number Placeholder 4"/>
          <p:cNvSpPr>
            <a:spLocks noGrp="1"/>
          </p:cNvSpPr>
          <p:nvPr>
            <p:ph type="sldNum" sz="quarter" idx="3"/>
          </p:nvPr>
        </p:nvSpPr>
        <p:spPr>
          <a:xfrm>
            <a:off x="3855839" y="9440647"/>
            <a:ext cx="2949786" cy="498692"/>
          </a:xfrm>
          <a:prstGeom prst="rect">
            <a:avLst/>
          </a:prstGeom>
        </p:spPr>
        <p:txBody>
          <a:bodyPr vert="horz" lIns="91559" tIns="45779" rIns="91559" bIns="45779" rtlCol="0" anchor="b"/>
          <a:lstStyle>
            <a:lvl1pPr algn="r">
              <a:defRPr sz="1200"/>
            </a:lvl1pPr>
          </a:lstStyle>
          <a:p>
            <a:fld id="{1D136EB2-BFAD-49A1-BC88-F0D954140335}" type="slidenum">
              <a:rPr lang="en-NZ" smtClean="0">
                <a:latin typeface="Candara" panose="020E0502030303020204" pitchFamily="34" charset="0"/>
              </a:rPr>
              <a:t>‹#›</a:t>
            </a:fld>
            <a:endParaRPr lang="en-NZ" dirty="0">
              <a:latin typeface="Candara" panose="020E0502030303020204" pitchFamily="34" charset="0"/>
            </a:endParaRPr>
          </a:p>
        </p:txBody>
      </p:sp>
    </p:spTree>
    <p:extLst>
      <p:ext uri="{BB962C8B-B14F-4D97-AF65-F5344CB8AC3E}">
        <p14:creationId xmlns:p14="http://schemas.microsoft.com/office/powerpoint/2010/main" val="175953996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49786" cy="498693"/>
          </a:xfrm>
          <a:prstGeom prst="rect">
            <a:avLst/>
          </a:prstGeom>
        </p:spPr>
        <p:txBody>
          <a:bodyPr vert="horz" lIns="91559" tIns="45779" rIns="91559" bIns="45779" rtlCol="0"/>
          <a:lstStyle>
            <a:lvl1pPr algn="l">
              <a:defRPr sz="1200">
                <a:latin typeface="Candara" panose="020E0502030303020204" pitchFamily="34" charset="0"/>
              </a:defRPr>
            </a:lvl1pPr>
          </a:lstStyle>
          <a:p>
            <a:endParaRPr lang="en-NZ" dirty="0"/>
          </a:p>
        </p:txBody>
      </p:sp>
      <p:sp>
        <p:nvSpPr>
          <p:cNvPr id="3" name="Date Placeholder 2"/>
          <p:cNvSpPr>
            <a:spLocks noGrp="1"/>
          </p:cNvSpPr>
          <p:nvPr>
            <p:ph type="dt" idx="1"/>
          </p:nvPr>
        </p:nvSpPr>
        <p:spPr>
          <a:xfrm>
            <a:off x="3855839" y="0"/>
            <a:ext cx="2949786" cy="498693"/>
          </a:xfrm>
          <a:prstGeom prst="rect">
            <a:avLst/>
          </a:prstGeom>
        </p:spPr>
        <p:txBody>
          <a:bodyPr vert="horz" lIns="91559" tIns="45779" rIns="91559" bIns="45779" rtlCol="0"/>
          <a:lstStyle>
            <a:lvl1pPr algn="r">
              <a:defRPr sz="1200">
                <a:latin typeface="Candara" panose="020E0502030303020204" pitchFamily="34" charset="0"/>
              </a:defRPr>
            </a:lvl1pPr>
          </a:lstStyle>
          <a:p>
            <a:fld id="{C5FB80A8-65A9-4599-A78D-57DD18E2E44E}" type="datetimeFigureOut">
              <a:rPr lang="en-NZ" smtClean="0"/>
              <a:pPr/>
              <a:t>2/01/2019</a:t>
            </a:fld>
            <a:endParaRPr lang="en-NZ" dirty="0"/>
          </a:p>
        </p:txBody>
      </p:sp>
      <p:sp>
        <p:nvSpPr>
          <p:cNvPr id="4" name="Slide Image Placeholder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559" tIns="45779" rIns="91559" bIns="45779" rtlCol="0" anchor="ctr"/>
          <a:lstStyle/>
          <a:p>
            <a:endParaRPr lang="en-NZ" dirty="0"/>
          </a:p>
        </p:txBody>
      </p:sp>
      <p:sp>
        <p:nvSpPr>
          <p:cNvPr id="5" name="Notes Placeholder 4"/>
          <p:cNvSpPr>
            <a:spLocks noGrp="1"/>
          </p:cNvSpPr>
          <p:nvPr>
            <p:ph type="body" sz="quarter" idx="3"/>
          </p:nvPr>
        </p:nvSpPr>
        <p:spPr>
          <a:xfrm>
            <a:off x="680721" y="4783306"/>
            <a:ext cx="5445760" cy="3913615"/>
          </a:xfrm>
          <a:prstGeom prst="rect">
            <a:avLst/>
          </a:prstGeom>
        </p:spPr>
        <p:txBody>
          <a:bodyPr vert="horz" lIns="91559" tIns="45779" rIns="91559" bIns="45779"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NZ" dirty="0"/>
          </a:p>
        </p:txBody>
      </p:sp>
      <p:sp>
        <p:nvSpPr>
          <p:cNvPr id="6" name="Footer Placeholder 5"/>
          <p:cNvSpPr>
            <a:spLocks noGrp="1"/>
          </p:cNvSpPr>
          <p:nvPr>
            <p:ph type="ftr" sz="quarter" idx="4"/>
          </p:nvPr>
        </p:nvSpPr>
        <p:spPr>
          <a:xfrm>
            <a:off x="1" y="9440647"/>
            <a:ext cx="2949786" cy="498692"/>
          </a:xfrm>
          <a:prstGeom prst="rect">
            <a:avLst/>
          </a:prstGeom>
        </p:spPr>
        <p:txBody>
          <a:bodyPr vert="horz" lIns="91559" tIns="45779" rIns="91559" bIns="45779" rtlCol="0" anchor="b"/>
          <a:lstStyle>
            <a:lvl1pPr algn="l">
              <a:defRPr sz="1200">
                <a:latin typeface="Candara" panose="020E0502030303020204" pitchFamily="34" charset="0"/>
              </a:defRPr>
            </a:lvl1pPr>
          </a:lstStyle>
          <a:p>
            <a:endParaRPr lang="en-NZ" dirty="0"/>
          </a:p>
        </p:txBody>
      </p:sp>
      <p:sp>
        <p:nvSpPr>
          <p:cNvPr id="7" name="Slide Number Placeholder 6"/>
          <p:cNvSpPr>
            <a:spLocks noGrp="1"/>
          </p:cNvSpPr>
          <p:nvPr>
            <p:ph type="sldNum" sz="quarter" idx="5"/>
          </p:nvPr>
        </p:nvSpPr>
        <p:spPr>
          <a:xfrm>
            <a:off x="3855839" y="9440647"/>
            <a:ext cx="2949786" cy="498692"/>
          </a:xfrm>
          <a:prstGeom prst="rect">
            <a:avLst/>
          </a:prstGeom>
        </p:spPr>
        <p:txBody>
          <a:bodyPr vert="horz" lIns="91559" tIns="45779" rIns="91559" bIns="45779" rtlCol="0" anchor="b"/>
          <a:lstStyle>
            <a:lvl1pPr algn="r">
              <a:defRPr sz="1200">
                <a:latin typeface="Candara" panose="020E0502030303020204" pitchFamily="34" charset="0"/>
              </a:defRPr>
            </a:lvl1pPr>
          </a:lstStyle>
          <a:p>
            <a:fld id="{FAAA2E9D-E6CE-4AA3-A172-9FE34DF8264C}" type="slidenum">
              <a:rPr lang="en-NZ" smtClean="0"/>
              <a:pPr/>
              <a:t>‹#›</a:t>
            </a:fld>
            <a:endParaRPr lang="en-NZ" dirty="0"/>
          </a:p>
        </p:txBody>
      </p:sp>
    </p:spTree>
    <p:extLst>
      <p:ext uri="{BB962C8B-B14F-4D97-AF65-F5344CB8AC3E}">
        <p14:creationId xmlns:p14="http://schemas.microsoft.com/office/powerpoint/2010/main" val="4163418140"/>
      </p:ext>
    </p:extLst>
  </p:cSld>
  <p:clrMap bg1="lt1" tx1="dk1" bg2="lt2" tx2="dk2" accent1="accent1" accent2="accent2" accent3="accent3" accent4="accent4" accent5="accent5" accent6="accent6" hlink="hlink" folHlink="folHlink"/>
  <p:notesStyle>
    <a:lvl1pPr marL="0" algn="l" defTabSz="633039" rtl="0" eaLnBrk="1" latinLnBrk="0" hangingPunct="1">
      <a:defRPr sz="831" kern="1200">
        <a:solidFill>
          <a:schemeClr val="tx1"/>
        </a:solidFill>
        <a:latin typeface="Candara" panose="020E0502030303020204" pitchFamily="34" charset="0"/>
        <a:ea typeface="+mn-ea"/>
        <a:cs typeface="+mn-cs"/>
      </a:defRPr>
    </a:lvl1pPr>
    <a:lvl2pPr marL="316520" algn="l" defTabSz="633039" rtl="0" eaLnBrk="1" latinLnBrk="0" hangingPunct="1">
      <a:defRPr sz="831" kern="1200">
        <a:solidFill>
          <a:schemeClr val="tx1"/>
        </a:solidFill>
        <a:latin typeface="Candara" panose="020E0502030303020204" pitchFamily="34" charset="0"/>
        <a:ea typeface="+mn-ea"/>
        <a:cs typeface="+mn-cs"/>
      </a:defRPr>
    </a:lvl2pPr>
    <a:lvl3pPr marL="633039" algn="l" defTabSz="633039" rtl="0" eaLnBrk="1" latinLnBrk="0" hangingPunct="1">
      <a:defRPr sz="831" kern="1200">
        <a:solidFill>
          <a:schemeClr val="tx1"/>
        </a:solidFill>
        <a:latin typeface="Candara" panose="020E0502030303020204" pitchFamily="34" charset="0"/>
        <a:ea typeface="+mn-ea"/>
        <a:cs typeface="+mn-cs"/>
      </a:defRPr>
    </a:lvl3pPr>
    <a:lvl4pPr marL="949559" algn="l" defTabSz="633039" rtl="0" eaLnBrk="1" latinLnBrk="0" hangingPunct="1">
      <a:defRPr sz="831" kern="1200">
        <a:solidFill>
          <a:schemeClr val="tx1"/>
        </a:solidFill>
        <a:latin typeface="Candara" panose="020E0502030303020204" pitchFamily="34" charset="0"/>
        <a:ea typeface="+mn-ea"/>
        <a:cs typeface="+mn-cs"/>
      </a:defRPr>
    </a:lvl4pPr>
    <a:lvl5pPr marL="1266078" algn="l" defTabSz="633039" rtl="0" eaLnBrk="1" latinLnBrk="0" hangingPunct="1">
      <a:defRPr sz="831" kern="1200">
        <a:solidFill>
          <a:schemeClr val="tx1"/>
        </a:solidFill>
        <a:latin typeface="Candara" panose="020E0502030303020204" pitchFamily="34" charset="0"/>
        <a:ea typeface="+mn-ea"/>
        <a:cs typeface="+mn-cs"/>
      </a:defRPr>
    </a:lvl5pPr>
    <a:lvl6pPr marL="1582598" algn="l" defTabSz="633039" rtl="0" eaLnBrk="1" latinLnBrk="0" hangingPunct="1">
      <a:defRPr sz="831" kern="1200">
        <a:solidFill>
          <a:schemeClr val="tx1"/>
        </a:solidFill>
        <a:latin typeface="+mn-lt"/>
        <a:ea typeface="+mn-ea"/>
        <a:cs typeface="+mn-cs"/>
      </a:defRPr>
    </a:lvl6pPr>
    <a:lvl7pPr marL="1899117" algn="l" defTabSz="633039" rtl="0" eaLnBrk="1" latinLnBrk="0" hangingPunct="1">
      <a:defRPr sz="831" kern="1200">
        <a:solidFill>
          <a:schemeClr val="tx1"/>
        </a:solidFill>
        <a:latin typeface="+mn-lt"/>
        <a:ea typeface="+mn-ea"/>
        <a:cs typeface="+mn-cs"/>
      </a:defRPr>
    </a:lvl7pPr>
    <a:lvl8pPr marL="2215637" algn="l" defTabSz="633039" rtl="0" eaLnBrk="1" latinLnBrk="0" hangingPunct="1">
      <a:defRPr sz="831" kern="1200">
        <a:solidFill>
          <a:schemeClr val="tx1"/>
        </a:solidFill>
        <a:latin typeface="+mn-lt"/>
        <a:ea typeface="+mn-ea"/>
        <a:cs typeface="+mn-cs"/>
      </a:defRPr>
    </a:lvl8pPr>
    <a:lvl9pPr marL="2532156" algn="l" defTabSz="633039" rtl="0" eaLnBrk="1" latinLnBrk="0" hangingPunct="1">
      <a:defRPr sz="831"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10"/>
          </p:nvPr>
        </p:nvSpPr>
        <p:spPr/>
        <p:txBody>
          <a:bodyPr/>
          <a:lstStyle/>
          <a:p>
            <a:fld id="{FAAA2E9D-E6CE-4AA3-A172-9FE34DF8264C}" type="slidenum">
              <a:rPr lang="en-NZ" smtClean="0"/>
              <a:pPr/>
              <a:t>2</a:t>
            </a:fld>
            <a:endParaRPr lang="en-NZ" dirty="0"/>
          </a:p>
        </p:txBody>
      </p:sp>
    </p:spTree>
    <p:extLst>
      <p:ext uri="{BB962C8B-B14F-4D97-AF65-F5344CB8AC3E}">
        <p14:creationId xmlns:p14="http://schemas.microsoft.com/office/powerpoint/2010/main" val="80076746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1_Title Slide">
    <p:bg>
      <p:bgPr>
        <a:solidFill>
          <a:srgbClr val="00B0F0"/>
        </a:solidFill>
        <a:effectLst/>
      </p:bgPr>
    </p:bg>
    <p:spTree>
      <p:nvGrpSpPr>
        <p:cNvPr id="1" name=""/>
        <p:cNvGrpSpPr/>
        <p:nvPr/>
      </p:nvGrpSpPr>
      <p:grpSpPr>
        <a:xfrm>
          <a:off x="0" y="0"/>
          <a:ext cx="0" cy="0"/>
          <a:chOff x="0" y="0"/>
          <a:chExt cx="0" cy="0"/>
        </a:xfrm>
      </p:grpSpPr>
      <p:pic>
        <p:nvPicPr>
          <p:cNvPr id="9" name="Picture 8"/>
          <p:cNvPicPr>
            <a:picLocks noChangeAspect="1"/>
          </p:cNvPicPr>
          <p:nvPr userDrawn="1"/>
        </p:nvPicPr>
        <p:blipFill rotWithShape="1">
          <a:blip r:embed="rId2"/>
          <a:srcRect l="22000"/>
          <a:stretch/>
        </p:blipFill>
        <p:spPr>
          <a:xfrm>
            <a:off x="0" y="0"/>
            <a:ext cx="9049492" cy="6858000"/>
          </a:xfrm>
          <a:prstGeom prst="rect">
            <a:avLst/>
          </a:prstGeom>
        </p:spPr>
      </p:pic>
      <p:grpSp>
        <p:nvGrpSpPr>
          <p:cNvPr id="16" name="Group 15"/>
          <p:cNvGrpSpPr/>
          <p:nvPr userDrawn="1"/>
        </p:nvGrpSpPr>
        <p:grpSpPr>
          <a:xfrm>
            <a:off x="4042140" y="0"/>
            <a:ext cx="5880188" cy="6858000"/>
            <a:chOff x="4025812" y="0"/>
            <a:chExt cx="5880188" cy="6858000"/>
          </a:xfrm>
          <a:solidFill>
            <a:srgbClr val="326279"/>
          </a:solidFill>
        </p:grpSpPr>
        <p:sp>
          <p:nvSpPr>
            <p:cNvPr id="8" name="Rectangle 7"/>
            <p:cNvSpPr/>
            <p:nvPr userDrawn="1"/>
          </p:nvSpPr>
          <p:spPr>
            <a:xfrm>
              <a:off x="7774809" y="0"/>
              <a:ext cx="2131191" cy="6858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7" name="Right Triangle 6"/>
            <p:cNvSpPr/>
            <p:nvPr userDrawn="1"/>
          </p:nvSpPr>
          <p:spPr>
            <a:xfrm flipH="1">
              <a:off x="4025812" y="0"/>
              <a:ext cx="3748997" cy="6858000"/>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grpSp>
      <p:sp>
        <p:nvSpPr>
          <p:cNvPr id="17" name="Rectangle 16"/>
          <p:cNvSpPr/>
          <p:nvPr userDrawn="1"/>
        </p:nvSpPr>
        <p:spPr>
          <a:xfrm>
            <a:off x="0" y="352080"/>
            <a:ext cx="7617279" cy="2510228"/>
          </a:xfrm>
          <a:prstGeom prst="rect">
            <a:avLst/>
          </a:prstGeom>
          <a:solidFill>
            <a:schemeClr val="bg1">
              <a:lumMod val="85000"/>
              <a:alpha val="8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2" name="Title 1"/>
          <p:cNvSpPr>
            <a:spLocks noGrp="1"/>
          </p:cNvSpPr>
          <p:nvPr>
            <p:ph type="ctrTitle"/>
          </p:nvPr>
        </p:nvSpPr>
        <p:spPr>
          <a:xfrm>
            <a:off x="109143" y="366822"/>
            <a:ext cx="6114274" cy="2387600"/>
          </a:xfrm>
        </p:spPr>
        <p:txBody>
          <a:bodyPr anchor="ctr"/>
          <a:lstStyle>
            <a:lvl1pPr algn="ctr">
              <a:defRPr sz="4800">
                <a:solidFill>
                  <a:schemeClr val="tx1">
                    <a:lumMod val="65000"/>
                    <a:lumOff val="35000"/>
                  </a:schemeClr>
                </a:solidFill>
              </a:defRPr>
            </a:lvl1pPr>
          </a:lstStyle>
          <a:p>
            <a:r>
              <a:rPr lang="en-US" dirty="0"/>
              <a:t>Click to edit Master title style</a:t>
            </a:r>
          </a:p>
        </p:txBody>
      </p:sp>
      <p:sp>
        <p:nvSpPr>
          <p:cNvPr id="10" name="Isosceles Triangle 9"/>
          <p:cNvSpPr/>
          <p:nvPr userDrawn="1"/>
        </p:nvSpPr>
        <p:spPr>
          <a:xfrm rot="389754">
            <a:off x="6368947" y="313171"/>
            <a:ext cx="2155886" cy="2695080"/>
          </a:xfrm>
          <a:prstGeom prst="triangle">
            <a:avLst>
              <a:gd name="adj" fmla="val 51196"/>
            </a:avLst>
          </a:prstGeom>
          <a:solidFill>
            <a:srgbClr val="3262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grpSp>
        <p:nvGrpSpPr>
          <p:cNvPr id="11" name="Group 10"/>
          <p:cNvGrpSpPr/>
          <p:nvPr userDrawn="1"/>
        </p:nvGrpSpPr>
        <p:grpSpPr>
          <a:xfrm>
            <a:off x="6155331" y="2990980"/>
            <a:ext cx="3528338" cy="3528338"/>
            <a:chOff x="6155331" y="2990980"/>
            <a:chExt cx="3528338" cy="3528338"/>
          </a:xfrm>
        </p:grpSpPr>
        <p:sp>
          <p:nvSpPr>
            <p:cNvPr id="5" name="Oval 4"/>
            <p:cNvSpPr/>
            <p:nvPr userDrawn="1"/>
          </p:nvSpPr>
          <p:spPr>
            <a:xfrm>
              <a:off x="6155331" y="2990980"/>
              <a:ext cx="3528338" cy="3528338"/>
            </a:xfrm>
            <a:prstGeom prst="ellipse">
              <a:avLst/>
            </a:prstGeom>
            <a:solidFill>
              <a:srgbClr val="111111"/>
            </a:solidFill>
            <a:ln w="136525">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solidFill>
                  <a:schemeClr val="tx1">
                    <a:lumMod val="65000"/>
                    <a:lumOff val="35000"/>
                  </a:schemeClr>
                </a:solidFill>
              </a:endParaRPr>
            </a:p>
          </p:txBody>
        </p:sp>
        <p:cxnSp>
          <p:nvCxnSpPr>
            <p:cNvPr id="13" name="Straight Connector 12"/>
            <p:cNvCxnSpPr/>
            <p:nvPr/>
          </p:nvCxnSpPr>
          <p:spPr>
            <a:xfrm>
              <a:off x="6918051" y="4712549"/>
              <a:ext cx="2049788" cy="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7789698" y="4530257"/>
              <a:ext cx="306494" cy="284052"/>
            </a:xfrm>
            <a:prstGeom prst="rect">
              <a:avLst/>
            </a:prstGeom>
            <a:solidFill>
              <a:srgbClr val="111111"/>
            </a:solidFill>
          </p:spPr>
          <p:txBody>
            <a:bodyPr wrap="none" rtlCol="0" anchor="ctr">
              <a:spAutoFit/>
            </a:bodyPr>
            <a:lstStyle/>
            <a:p>
              <a:pPr algn="ctr"/>
              <a:r>
                <a:rPr lang="en-NZ" dirty="0">
                  <a:solidFill>
                    <a:schemeClr val="bg1"/>
                  </a:solidFill>
                </a:rPr>
                <a:t>//</a:t>
              </a:r>
            </a:p>
          </p:txBody>
        </p:sp>
        <p:pic>
          <p:nvPicPr>
            <p:cNvPr id="3" name="Picture 2"/>
            <p:cNvPicPr>
              <a:picLocks noChangeAspect="1"/>
            </p:cNvPicPr>
            <p:nvPr userDrawn="1"/>
          </p:nvPicPr>
          <p:blipFill>
            <a:blip r:embed="rId3">
              <a:lum bright="70000" contrast="-70000"/>
              <a:extLst>
                <a:ext uri="{28A0092B-C50C-407E-A947-70E740481C1C}">
                  <a14:useLocalDpi xmlns:a14="http://schemas.microsoft.com/office/drawing/2010/main" val="0"/>
                </a:ext>
              </a:extLst>
            </a:blip>
            <a:stretch>
              <a:fillRect/>
            </a:stretch>
          </p:blipFill>
          <p:spPr>
            <a:xfrm>
              <a:off x="6317315" y="4722908"/>
              <a:ext cx="3251257" cy="1048382"/>
            </a:xfrm>
            <a:prstGeom prst="rect">
              <a:avLst/>
            </a:prstGeom>
          </p:spPr>
        </p:pic>
        <p:pic>
          <p:nvPicPr>
            <p:cNvPr id="4" name="Picture 3"/>
            <p:cNvPicPr>
              <a:picLocks noChangeAspect="1"/>
            </p:cNvPicPr>
            <p:nvPr userDrawn="1"/>
          </p:nvPicPr>
          <p:blipFill rotWithShape="1">
            <a:blip r:embed="rId4"/>
            <a:srcRect l="12249" t="9182" r="8610" b="12198"/>
            <a:stretch/>
          </p:blipFill>
          <p:spPr>
            <a:xfrm>
              <a:off x="6847708" y="3676875"/>
              <a:ext cx="2269760" cy="917361"/>
            </a:xfrm>
            <a:prstGeom prst="rect">
              <a:avLst/>
            </a:prstGeom>
          </p:spPr>
        </p:pic>
      </p:grpSp>
    </p:spTree>
    <p:extLst>
      <p:ext uri="{BB962C8B-B14F-4D97-AF65-F5344CB8AC3E}">
        <p14:creationId xmlns:p14="http://schemas.microsoft.com/office/powerpoint/2010/main" val="22340600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pic>
        <p:nvPicPr>
          <p:cNvPr id="6" name="Picture 5"/>
          <p:cNvPicPr>
            <a:picLocks noChangeAspect="1"/>
          </p:cNvPicPr>
          <p:nvPr userDrawn="1"/>
        </p:nvPicPr>
        <p:blipFill rotWithShape="1">
          <a:blip r:embed="rId2"/>
          <a:srcRect l="14477"/>
          <a:stretch/>
        </p:blipFill>
        <p:spPr>
          <a:xfrm>
            <a:off x="-16329" y="0"/>
            <a:ext cx="9922329" cy="6858000"/>
          </a:xfrm>
          <a:prstGeom prst="rect">
            <a:avLst/>
          </a:prstGeom>
        </p:spPr>
      </p:pic>
      <p:sp>
        <p:nvSpPr>
          <p:cNvPr id="9" name="Title 1"/>
          <p:cNvSpPr>
            <a:spLocks noGrp="1"/>
          </p:cNvSpPr>
          <p:nvPr>
            <p:ph type="ctrTitle" hasCustomPrompt="1"/>
          </p:nvPr>
        </p:nvSpPr>
        <p:spPr>
          <a:xfrm>
            <a:off x="3388179" y="1208077"/>
            <a:ext cx="6517821" cy="1470025"/>
          </a:xfrm>
          <a:solidFill>
            <a:schemeClr val="bg1">
              <a:alpha val="60000"/>
            </a:schemeClr>
          </a:solidFill>
          <a:effectLst>
            <a:reflection blurRad="6350" stA="52000" endA="300" endPos="35000" dir="5400000" sy="-100000" algn="bl" rotWithShape="0"/>
          </a:effectLst>
        </p:spPr>
        <p:txBody>
          <a:bodyPr anchor="ctr">
            <a:noAutofit/>
          </a:bodyPr>
          <a:lstStyle>
            <a:lvl1pPr algn="ctr">
              <a:defRPr sz="4400">
                <a:solidFill>
                  <a:schemeClr val="tx1">
                    <a:lumMod val="65000"/>
                    <a:lumOff val="35000"/>
                  </a:schemeClr>
                </a:solidFill>
              </a:defRPr>
            </a:lvl1pPr>
          </a:lstStyle>
          <a:p>
            <a:r>
              <a:rPr lang="en-US" dirty="0"/>
              <a:t>Click to Divider Title</a:t>
            </a:r>
            <a:endParaRPr lang="en-NZ" dirty="0"/>
          </a:p>
        </p:txBody>
      </p:sp>
      <p:sp>
        <p:nvSpPr>
          <p:cNvPr id="5" name="Oval 4"/>
          <p:cNvSpPr/>
          <p:nvPr userDrawn="1"/>
        </p:nvSpPr>
        <p:spPr>
          <a:xfrm flipH="1">
            <a:off x="130632" y="141643"/>
            <a:ext cx="3528338" cy="3528338"/>
          </a:xfrm>
          <a:prstGeom prst="ellipse">
            <a:avLst/>
          </a:prstGeom>
          <a:solidFill>
            <a:schemeClr val="bg1">
              <a:alpha val="80000"/>
            </a:schemeClr>
          </a:solidFill>
          <a:ln w="136525">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Tree>
    <p:extLst>
      <p:ext uri="{BB962C8B-B14F-4D97-AF65-F5344CB8AC3E}">
        <p14:creationId xmlns:p14="http://schemas.microsoft.com/office/powerpoint/2010/main" val="15826956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14" name="TextBox 13"/>
          <p:cNvSpPr txBox="1"/>
          <p:nvPr userDrawn="1"/>
        </p:nvSpPr>
        <p:spPr>
          <a:xfrm>
            <a:off x="9522317" y="6531629"/>
            <a:ext cx="288862" cy="338554"/>
          </a:xfrm>
          <a:prstGeom prst="rect">
            <a:avLst/>
          </a:prstGeom>
          <a:noFill/>
        </p:spPr>
        <p:txBody>
          <a:bodyPr wrap="none" rtlCol="0">
            <a:spAutoFit/>
          </a:bodyPr>
          <a:lstStyle>
            <a:defPPr>
              <a:defRPr lang="en-US"/>
            </a:defPPr>
            <a:lvl1pPr>
              <a:defRPr sz="1050">
                <a:solidFill>
                  <a:schemeClr val="tx1">
                    <a:lumMod val="65000"/>
                    <a:lumOff val="35000"/>
                  </a:schemeClr>
                </a:solidFill>
              </a:defRPr>
            </a:lvl1pPr>
          </a:lstStyle>
          <a:p>
            <a:pPr lvl="0"/>
            <a:fld id="{1DD5DC13-23FF-4CF8-A3AD-616375BD08AD}" type="slidenum">
              <a:rPr lang="en-NZ" sz="1600" smtClean="0"/>
              <a:pPr lvl="0"/>
              <a:t>‹#›</a:t>
            </a:fld>
            <a:endParaRPr lang="en-NZ" sz="1600" dirty="0"/>
          </a:p>
        </p:txBody>
      </p:sp>
      <p:sp>
        <p:nvSpPr>
          <p:cNvPr id="16" name="TextBox 15"/>
          <p:cNvSpPr txBox="1"/>
          <p:nvPr userDrawn="1"/>
        </p:nvSpPr>
        <p:spPr>
          <a:xfrm>
            <a:off x="8970804" y="6582112"/>
            <a:ext cx="639919" cy="253916"/>
          </a:xfrm>
          <a:prstGeom prst="rect">
            <a:avLst/>
          </a:prstGeom>
          <a:noFill/>
        </p:spPr>
        <p:txBody>
          <a:bodyPr wrap="none" rtlCol="0">
            <a:spAutoFit/>
          </a:bodyPr>
          <a:lstStyle/>
          <a:p>
            <a:r>
              <a:rPr lang="en-NZ" sz="1050" baseline="0" dirty="0">
                <a:solidFill>
                  <a:schemeClr val="tx1">
                    <a:lumMod val="65000"/>
                    <a:lumOff val="35000"/>
                  </a:schemeClr>
                </a:solidFill>
              </a:rPr>
              <a:t>SLIDE   |</a:t>
            </a:r>
            <a:endParaRPr lang="en-NZ" sz="1050" dirty="0">
              <a:solidFill>
                <a:schemeClr val="tx1">
                  <a:lumMod val="65000"/>
                  <a:lumOff val="35000"/>
                </a:schemeClr>
              </a:solidFill>
            </a:endParaRPr>
          </a:p>
        </p:txBody>
      </p:sp>
      <p:sp>
        <p:nvSpPr>
          <p:cNvPr id="17" name="Rectangle 16"/>
          <p:cNvSpPr/>
          <p:nvPr userDrawn="1"/>
        </p:nvSpPr>
        <p:spPr>
          <a:xfrm>
            <a:off x="1" y="0"/>
            <a:ext cx="1656862" cy="6858000"/>
          </a:xfrm>
          <a:prstGeom prst="rect">
            <a:avLst/>
          </a:prstGeom>
          <a:solidFill>
            <a:srgbClr val="3333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sz="1463"/>
          </a:p>
        </p:txBody>
      </p:sp>
      <p:cxnSp>
        <p:nvCxnSpPr>
          <p:cNvPr id="19" name="Straight Connector 18"/>
          <p:cNvCxnSpPr/>
          <p:nvPr userDrawn="1"/>
        </p:nvCxnSpPr>
        <p:spPr>
          <a:xfrm>
            <a:off x="1" y="482670"/>
            <a:ext cx="801915"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20" name="Rectangle 19"/>
          <p:cNvSpPr/>
          <p:nvPr userDrawn="1"/>
        </p:nvSpPr>
        <p:spPr>
          <a:xfrm>
            <a:off x="1643735" y="0"/>
            <a:ext cx="105300" cy="6858000"/>
          </a:xfrm>
          <a:prstGeom prst="rect">
            <a:avLst/>
          </a:prstGeom>
          <a:solidFill>
            <a:srgbClr val="3262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sz="1463"/>
          </a:p>
        </p:txBody>
      </p:sp>
      <p:pic>
        <p:nvPicPr>
          <p:cNvPr id="21" name="Picture 2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35048" y="6366779"/>
            <a:ext cx="1392732" cy="414338"/>
          </a:xfrm>
          <a:prstGeom prst="rect">
            <a:avLst/>
          </a:prstGeom>
        </p:spPr>
      </p:pic>
    </p:spTree>
    <p:extLst>
      <p:ext uri="{BB962C8B-B14F-4D97-AF65-F5344CB8AC3E}">
        <p14:creationId xmlns:p14="http://schemas.microsoft.com/office/powerpoint/2010/main" val="149733250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13267" y="1370627"/>
            <a:ext cx="9383593" cy="4968552"/>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NZ" dirty="0"/>
          </a:p>
        </p:txBody>
      </p:sp>
      <p:sp>
        <p:nvSpPr>
          <p:cNvPr id="2" name="Title Placeholder 1"/>
          <p:cNvSpPr>
            <a:spLocks noGrp="1"/>
          </p:cNvSpPr>
          <p:nvPr>
            <p:ph type="title"/>
          </p:nvPr>
        </p:nvSpPr>
        <p:spPr>
          <a:xfrm>
            <a:off x="1181500" y="127899"/>
            <a:ext cx="7647125" cy="850106"/>
          </a:xfrm>
          <a:prstGeom prst="rect">
            <a:avLst/>
          </a:prstGeom>
        </p:spPr>
        <p:txBody>
          <a:bodyPr vert="horz" lIns="91440" tIns="45720" rIns="91440" bIns="45720" rtlCol="0" anchor="ctr">
            <a:noAutofit/>
          </a:bodyPr>
          <a:lstStyle/>
          <a:p>
            <a:r>
              <a:rPr lang="en-US" dirty="0"/>
              <a:t>Click to edit Master title style</a:t>
            </a:r>
            <a:endParaRPr lang="en-NZ" dirty="0"/>
          </a:p>
        </p:txBody>
      </p:sp>
    </p:spTree>
    <p:extLst>
      <p:ext uri="{BB962C8B-B14F-4D97-AF65-F5344CB8AC3E}">
        <p14:creationId xmlns:p14="http://schemas.microsoft.com/office/powerpoint/2010/main" val="3321027497"/>
      </p:ext>
    </p:extLst>
  </p:cSld>
  <p:clrMap bg1="lt1" tx1="dk1" bg2="lt2" tx2="dk2" accent1="accent1" accent2="accent2" accent3="accent3" accent4="accent4" accent5="accent5" accent6="accent6" hlink="hlink" folHlink="folHlink"/>
  <p:sldLayoutIdLst>
    <p:sldLayoutId id="2147483663" r:id="rId1"/>
    <p:sldLayoutId id="2147483651" r:id="rId2"/>
    <p:sldLayoutId id="2147483654" r:id="rId3"/>
  </p:sldLayoutIdLst>
  <p:txStyles>
    <p:titleStyle>
      <a:lvl1pPr algn="l" defTabSz="1219170" rtl="0" eaLnBrk="1" latinLnBrk="0" hangingPunct="1">
        <a:spcBef>
          <a:spcPct val="0"/>
        </a:spcBef>
        <a:buNone/>
        <a:defRPr sz="3200" kern="1200">
          <a:solidFill>
            <a:schemeClr val="tx1">
              <a:lumMod val="65000"/>
              <a:lumOff val="35000"/>
            </a:schemeClr>
          </a:solidFill>
          <a:latin typeface="+mj-lt"/>
          <a:ea typeface="+mj-ea"/>
          <a:cs typeface="+mj-cs"/>
        </a:defRPr>
      </a:lvl1pPr>
    </p:titleStyle>
    <p:bodyStyle>
      <a:lvl1pPr marL="0" indent="0" algn="l" defTabSz="1219170" rtl="0" eaLnBrk="1" latinLnBrk="0" hangingPunct="1">
        <a:spcBef>
          <a:spcPct val="20000"/>
        </a:spcBef>
        <a:buFontTx/>
        <a:buNone/>
        <a:defRPr sz="2400" kern="1200">
          <a:solidFill>
            <a:schemeClr val="tx1">
              <a:lumMod val="65000"/>
              <a:lumOff val="35000"/>
            </a:schemeClr>
          </a:solidFill>
          <a:latin typeface="+mn-lt"/>
          <a:ea typeface="+mn-ea"/>
          <a:cs typeface="+mn-cs"/>
        </a:defRPr>
      </a:lvl1pPr>
      <a:lvl2pPr marL="990575" indent="-380991" algn="l" defTabSz="1219170" rtl="0" eaLnBrk="1" latinLnBrk="0" hangingPunct="1">
        <a:spcBef>
          <a:spcPct val="20000"/>
        </a:spcBef>
        <a:buFont typeface="Arial" pitchFamily="34" charset="0"/>
        <a:buChar char="•"/>
        <a:defRPr sz="2000" kern="1200">
          <a:solidFill>
            <a:schemeClr val="tx1">
              <a:lumMod val="65000"/>
              <a:lumOff val="35000"/>
            </a:schemeClr>
          </a:solidFill>
          <a:latin typeface="+mn-lt"/>
          <a:ea typeface="+mn-ea"/>
          <a:cs typeface="+mn-cs"/>
        </a:defRPr>
      </a:lvl2pPr>
      <a:lvl3pPr marL="1523963" indent="-304793" algn="l" defTabSz="1219170" rtl="0" eaLnBrk="1" latinLnBrk="0" hangingPunct="1">
        <a:spcBef>
          <a:spcPct val="20000"/>
        </a:spcBef>
        <a:buFont typeface="Arial" pitchFamily="34" charset="0"/>
        <a:buChar char="•"/>
        <a:defRPr sz="1800" kern="1200">
          <a:solidFill>
            <a:schemeClr val="tx1">
              <a:lumMod val="65000"/>
              <a:lumOff val="35000"/>
            </a:schemeClr>
          </a:solidFill>
          <a:latin typeface="+mn-lt"/>
          <a:ea typeface="+mn-ea"/>
          <a:cs typeface="+mn-cs"/>
        </a:defRPr>
      </a:lvl3pPr>
      <a:lvl4pPr marL="2133547" indent="-304793" algn="l" defTabSz="1219170" rtl="0" eaLnBrk="1" latinLnBrk="0" hangingPunct="1">
        <a:spcBef>
          <a:spcPct val="20000"/>
        </a:spcBef>
        <a:buFont typeface="Arial" pitchFamily="34" charset="0"/>
        <a:buChar char="•"/>
        <a:defRPr sz="1800" kern="1200">
          <a:solidFill>
            <a:schemeClr val="tx1">
              <a:lumMod val="65000"/>
              <a:lumOff val="35000"/>
            </a:schemeClr>
          </a:solidFill>
          <a:latin typeface="+mn-lt"/>
          <a:ea typeface="+mn-ea"/>
          <a:cs typeface="+mn-cs"/>
        </a:defRPr>
      </a:lvl4pPr>
      <a:lvl5pPr marL="2743133" indent="-304793" algn="l" defTabSz="1219170" rtl="0" eaLnBrk="1" latinLnBrk="0" hangingPunct="1">
        <a:spcBef>
          <a:spcPct val="20000"/>
        </a:spcBef>
        <a:buFont typeface="Arial" pitchFamily="34" charset="0"/>
        <a:buChar char="•"/>
        <a:defRPr sz="1800" kern="1200">
          <a:solidFill>
            <a:schemeClr val="tx1">
              <a:lumMod val="65000"/>
              <a:lumOff val="35000"/>
            </a:schemeClr>
          </a:solidFill>
          <a:latin typeface="+mn-lt"/>
          <a:ea typeface="+mn-ea"/>
          <a:cs typeface="+mn-cs"/>
        </a:defRPr>
      </a:lvl5pPr>
      <a:lvl6pPr marL="3352718" indent="-304793"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6pPr>
      <a:lvl7pPr marL="3962303" indent="-304793"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7pPr>
      <a:lvl8pPr marL="4571888" indent="-304793"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8pPr>
      <a:lvl9pPr marL="5181473" indent="-304793"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9pPr>
    </p:bodyStyle>
    <p:other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5" algn="l" defTabSz="1219170" rtl="0" eaLnBrk="1" latinLnBrk="0" hangingPunct="1">
        <a:defRPr sz="2400" kern="1200">
          <a:solidFill>
            <a:schemeClr val="tx1"/>
          </a:solidFill>
          <a:latin typeface="+mn-lt"/>
          <a:ea typeface="+mn-ea"/>
          <a:cs typeface="+mn-cs"/>
        </a:defRPr>
      </a:lvl4pPr>
      <a:lvl5pPr marL="2438340" algn="l" defTabSz="1219170" rtl="0" eaLnBrk="1" latinLnBrk="0" hangingPunct="1">
        <a:defRPr sz="2400" kern="1200">
          <a:solidFill>
            <a:schemeClr val="tx1"/>
          </a:solidFill>
          <a:latin typeface="+mn-lt"/>
          <a:ea typeface="+mn-ea"/>
          <a:cs typeface="+mn-cs"/>
        </a:defRPr>
      </a:lvl5pPr>
      <a:lvl6pPr marL="3047925" algn="l" defTabSz="1219170" rtl="0" eaLnBrk="1" latinLnBrk="0" hangingPunct="1">
        <a:defRPr sz="2400" kern="1200">
          <a:solidFill>
            <a:schemeClr val="tx1"/>
          </a:solidFill>
          <a:latin typeface="+mn-lt"/>
          <a:ea typeface="+mn-ea"/>
          <a:cs typeface="+mn-cs"/>
        </a:defRPr>
      </a:lvl6pPr>
      <a:lvl7pPr marL="3657510" algn="l" defTabSz="1219170" rtl="0" eaLnBrk="1" latinLnBrk="0" hangingPunct="1">
        <a:defRPr sz="2400" kern="1200">
          <a:solidFill>
            <a:schemeClr val="tx1"/>
          </a:solidFill>
          <a:latin typeface="+mn-lt"/>
          <a:ea typeface="+mn-ea"/>
          <a:cs typeface="+mn-cs"/>
        </a:defRPr>
      </a:lvl7pPr>
      <a:lvl8pPr marL="4267095" algn="l" defTabSz="1219170" rtl="0" eaLnBrk="1" latinLnBrk="0" hangingPunct="1">
        <a:defRPr sz="2400" kern="1200">
          <a:solidFill>
            <a:schemeClr val="tx1"/>
          </a:solidFill>
          <a:latin typeface="+mn-lt"/>
          <a:ea typeface="+mn-ea"/>
          <a:cs typeface="+mn-cs"/>
        </a:defRPr>
      </a:lvl8pPr>
      <a:lvl9pPr marL="4876680" algn="l" defTabSz="1219170"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 name="Freeform 13"/>
          <p:cNvSpPr>
            <a:spLocks/>
          </p:cNvSpPr>
          <p:nvPr/>
        </p:nvSpPr>
        <p:spPr bwMode="auto">
          <a:xfrm>
            <a:off x="2047876" y="2628901"/>
            <a:ext cx="49213" cy="12700"/>
          </a:xfrm>
          <a:custGeom>
            <a:avLst/>
            <a:gdLst>
              <a:gd name="T0" fmla="*/ 0 w 40"/>
              <a:gd name="T1" fmla="*/ 3 h 10"/>
              <a:gd name="T2" fmla="*/ 40 w 40"/>
              <a:gd name="T3" fmla="*/ 6 h 10"/>
              <a:gd name="T4" fmla="*/ 0 w 40"/>
              <a:gd name="T5" fmla="*/ 3 h 10"/>
            </a:gdLst>
            <a:ahLst/>
            <a:cxnLst>
              <a:cxn ang="0">
                <a:pos x="T0" y="T1"/>
              </a:cxn>
              <a:cxn ang="0">
                <a:pos x="T2" y="T3"/>
              </a:cxn>
              <a:cxn ang="0">
                <a:pos x="T4" y="T5"/>
              </a:cxn>
            </a:cxnLst>
            <a:rect l="0" t="0" r="r" b="b"/>
            <a:pathLst>
              <a:path w="40" h="10">
                <a:moveTo>
                  <a:pt x="0" y="3"/>
                </a:moveTo>
                <a:cubicBezTo>
                  <a:pt x="13" y="4"/>
                  <a:pt x="27" y="0"/>
                  <a:pt x="40" y="6"/>
                </a:cubicBezTo>
                <a:cubicBezTo>
                  <a:pt x="27" y="6"/>
                  <a:pt x="13" y="10"/>
                  <a:pt x="0" y="3"/>
                </a:cubicBezTo>
                <a:close/>
              </a:path>
            </a:pathLst>
          </a:custGeom>
          <a:solidFill>
            <a:srgbClr val="A2A0A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NZ"/>
          </a:p>
        </p:txBody>
      </p:sp>
      <p:sp>
        <p:nvSpPr>
          <p:cNvPr id="31" name="Freeform 14"/>
          <p:cNvSpPr>
            <a:spLocks/>
          </p:cNvSpPr>
          <p:nvPr/>
        </p:nvSpPr>
        <p:spPr bwMode="auto">
          <a:xfrm>
            <a:off x="2011363" y="2628901"/>
            <a:ext cx="17463" cy="11113"/>
          </a:xfrm>
          <a:custGeom>
            <a:avLst/>
            <a:gdLst>
              <a:gd name="T0" fmla="*/ 15 w 15"/>
              <a:gd name="T1" fmla="*/ 9 h 9"/>
              <a:gd name="T2" fmla="*/ 0 w 15"/>
              <a:gd name="T3" fmla="*/ 5 h 9"/>
              <a:gd name="T4" fmla="*/ 15 w 15"/>
              <a:gd name="T5" fmla="*/ 3 h 9"/>
              <a:gd name="T6" fmla="*/ 15 w 15"/>
              <a:gd name="T7" fmla="*/ 9 h 9"/>
            </a:gdLst>
            <a:ahLst/>
            <a:cxnLst>
              <a:cxn ang="0">
                <a:pos x="T0" y="T1"/>
              </a:cxn>
              <a:cxn ang="0">
                <a:pos x="T2" y="T3"/>
              </a:cxn>
              <a:cxn ang="0">
                <a:pos x="T4" y="T5"/>
              </a:cxn>
              <a:cxn ang="0">
                <a:pos x="T6" y="T7"/>
              </a:cxn>
            </a:cxnLst>
            <a:rect l="0" t="0" r="r" b="b"/>
            <a:pathLst>
              <a:path w="15" h="9">
                <a:moveTo>
                  <a:pt x="15" y="9"/>
                </a:moveTo>
                <a:cubicBezTo>
                  <a:pt x="11" y="8"/>
                  <a:pt x="6" y="6"/>
                  <a:pt x="0" y="5"/>
                </a:cubicBezTo>
                <a:cubicBezTo>
                  <a:pt x="6" y="0"/>
                  <a:pt x="11" y="1"/>
                  <a:pt x="15" y="3"/>
                </a:cubicBezTo>
                <a:cubicBezTo>
                  <a:pt x="15" y="5"/>
                  <a:pt x="15" y="7"/>
                  <a:pt x="15" y="9"/>
                </a:cubicBezTo>
                <a:close/>
              </a:path>
            </a:pathLst>
          </a:custGeom>
          <a:solidFill>
            <a:srgbClr val="A2A0A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NZ"/>
          </a:p>
        </p:txBody>
      </p:sp>
      <p:sp>
        <p:nvSpPr>
          <p:cNvPr id="44" name="Title 43"/>
          <p:cNvSpPr>
            <a:spLocks noGrp="1"/>
          </p:cNvSpPr>
          <p:nvPr>
            <p:ph type="ctrTitle"/>
          </p:nvPr>
        </p:nvSpPr>
        <p:spPr>
          <a:xfrm>
            <a:off x="83015" y="402890"/>
            <a:ext cx="6457120" cy="2387600"/>
          </a:xfrm>
        </p:spPr>
        <p:txBody>
          <a:bodyPr/>
          <a:lstStyle/>
          <a:p>
            <a:pPr>
              <a:spcAft>
                <a:spcPts val="3000"/>
              </a:spcAft>
            </a:pPr>
            <a:r>
              <a:rPr lang="en-NZ" sz="3600" dirty="0">
                <a:solidFill>
                  <a:schemeClr val="tx1">
                    <a:lumMod val="75000"/>
                    <a:lumOff val="25000"/>
                  </a:schemeClr>
                </a:solidFill>
              </a:rPr>
              <a:t>Perceptions of the environment</a:t>
            </a:r>
            <a:r>
              <a:rPr lang="en-NZ" dirty="0">
                <a:solidFill>
                  <a:schemeClr val="tx1">
                    <a:lumMod val="75000"/>
                    <a:lumOff val="25000"/>
                  </a:schemeClr>
                </a:solidFill>
              </a:rPr>
              <a:t/>
            </a:r>
            <a:br>
              <a:rPr lang="en-NZ" dirty="0">
                <a:solidFill>
                  <a:schemeClr val="tx1">
                    <a:lumMod val="75000"/>
                    <a:lumOff val="25000"/>
                  </a:schemeClr>
                </a:solidFill>
              </a:rPr>
            </a:br>
            <a:r>
              <a:rPr lang="en-NZ" sz="2800" dirty="0">
                <a:solidFill>
                  <a:schemeClr val="tx1">
                    <a:lumMod val="75000"/>
                    <a:lumOff val="25000"/>
                  </a:schemeClr>
                </a:solidFill>
              </a:rPr>
              <a:t>What New Zealanders think</a:t>
            </a:r>
            <a:br>
              <a:rPr lang="en-NZ" sz="2800" dirty="0">
                <a:solidFill>
                  <a:schemeClr val="tx1">
                    <a:lumMod val="75000"/>
                    <a:lumOff val="25000"/>
                  </a:schemeClr>
                </a:solidFill>
              </a:rPr>
            </a:br>
            <a:r>
              <a:rPr lang="en-NZ" sz="2800" dirty="0">
                <a:solidFill>
                  <a:schemeClr val="tx1">
                    <a:lumMod val="75000"/>
                    <a:lumOff val="25000"/>
                  </a:schemeClr>
                </a:solidFill>
              </a:rPr>
              <a:t/>
            </a:r>
            <a:br>
              <a:rPr lang="en-NZ" sz="2800" dirty="0">
                <a:solidFill>
                  <a:schemeClr val="tx1">
                    <a:lumMod val="75000"/>
                    <a:lumOff val="25000"/>
                  </a:schemeClr>
                </a:solidFill>
              </a:rPr>
            </a:br>
            <a:r>
              <a:rPr lang="en-NZ" sz="1800" dirty="0">
                <a:solidFill>
                  <a:schemeClr val="tx1">
                    <a:lumMod val="75000"/>
                    <a:lumOff val="25000"/>
                  </a:schemeClr>
                </a:solidFill>
              </a:rPr>
              <a:t>A Colmar Brunton research report for Fish and Game NZ</a:t>
            </a:r>
            <a:br>
              <a:rPr lang="en-NZ" sz="1800" dirty="0">
                <a:solidFill>
                  <a:schemeClr val="tx1">
                    <a:lumMod val="75000"/>
                    <a:lumOff val="25000"/>
                  </a:schemeClr>
                </a:solidFill>
              </a:rPr>
            </a:br>
            <a:r>
              <a:rPr lang="en-NZ" sz="1800" dirty="0">
                <a:solidFill>
                  <a:schemeClr val="tx1">
                    <a:lumMod val="75000"/>
                    <a:lumOff val="25000"/>
                  </a:schemeClr>
                </a:solidFill>
              </a:rPr>
              <a:t>December 2018</a:t>
            </a:r>
          </a:p>
        </p:txBody>
      </p:sp>
    </p:spTree>
    <p:extLst>
      <p:ext uri="{BB962C8B-B14F-4D97-AF65-F5344CB8AC3E}">
        <p14:creationId xmlns:p14="http://schemas.microsoft.com/office/powerpoint/2010/main" val="27560369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p:cNvSpPr/>
          <p:nvPr/>
        </p:nvSpPr>
        <p:spPr>
          <a:xfrm>
            <a:off x="2055223" y="1257458"/>
            <a:ext cx="7572696" cy="242694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t">
            <a:spAutoFit/>
          </a:bodyPr>
          <a:lstStyle/>
          <a:p>
            <a:pPr>
              <a:lnSpc>
                <a:spcPct val="114000"/>
              </a:lnSpc>
              <a:spcBef>
                <a:spcPts val="600"/>
              </a:spcBef>
              <a:spcAft>
                <a:spcPts val="600"/>
              </a:spcAft>
            </a:pPr>
            <a:r>
              <a:rPr lang="en-NZ" sz="1400" dirty="0">
                <a:solidFill>
                  <a:schemeClr val="tx1">
                    <a:lumMod val="65000"/>
                    <a:lumOff val="35000"/>
                  </a:schemeClr>
                </a:solidFill>
              </a:rPr>
              <a:t>In </a:t>
            </a:r>
            <a:r>
              <a:rPr lang="en-NZ" sz="1400" dirty="0" smtClean="0">
                <a:solidFill>
                  <a:schemeClr val="tx1">
                    <a:lumMod val="65000"/>
                    <a:lumOff val="35000"/>
                  </a:schemeClr>
                </a:solidFill>
              </a:rPr>
              <a:t>2018 </a:t>
            </a:r>
            <a:r>
              <a:rPr lang="en-NZ" sz="1400" dirty="0">
                <a:solidFill>
                  <a:schemeClr val="tx1">
                    <a:lumMod val="65000"/>
                    <a:lumOff val="35000"/>
                  </a:schemeClr>
                </a:solidFill>
              </a:rPr>
              <a:t>Fish and Game NZ commissioned Colmar Brunton to ask some questions of the New Zealand public about </a:t>
            </a:r>
            <a:r>
              <a:rPr lang="en-NZ" sz="1400" dirty="0" smtClean="0">
                <a:solidFill>
                  <a:schemeClr val="tx1">
                    <a:lumMod val="65000"/>
                    <a:lumOff val="35000"/>
                  </a:schemeClr>
                </a:solidFill>
              </a:rPr>
              <a:t>what issues facing the country concern them most. </a:t>
            </a:r>
            <a:endParaRPr lang="en-NZ" sz="1400" dirty="0">
              <a:solidFill>
                <a:schemeClr val="tx1">
                  <a:lumMod val="65000"/>
                  <a:lumOff val="35000"/>
                </a:schemeClr>
              </a:solidFill>
            </a:endParaRPr>
          </a:p>
          <a:p>
            <a:pPr>
              <a:lnSpc>
                <a:spcPct val="114000"/>
              </a:lnSpc>
              <a:spcBef>
                <a:spcPts val="600"/>
              </a:spcBef>
              <a:spcAft>
                <a:spcPts val="600"/>
              </a:spcAft>
            </a:pPr>
            <a:r>
              <a:rPr lang="en-NZ" sz="1400" dirty="0" smtClean="0">
                <a:solidFill>
                  <a:schemeClr val="tx1">
                    <a:lumMod val="65000"/>
                    <a:lumOff val="35000"/>
                  </a:schemeClr>
                </a:solidFill>
              </a:rPr>
              <a:t>The survey follows a similar one conducted by Colmar </a:t>
            </a:r>
            <a:r>
              <a:rPr lang="en-NZ" sz="1400" dirty="0" err="1" smtClean="0">
                <a:solidFill>
                  <a:schemeClr val="tx1">
                    <a:lumMod val="65000"/>
                    <a:lumOff val="35000"/>
                  </a:schemeClr>
                </a:solidFill>
              </a:rPr>
              <a:t>Brunton</a:t>
            </a:r>
            <a:r>
              <a:rPr lang="en-NZ" sz="1400" dirty="0" smtClean="0">
                <a:solidFill>
                  <a:schemeClr val="tx1">
                    <a:lumMod val="65000"/>
                    <a:lumOff val="35000"/>
                  </a:schemeClr>
                </a:solidFill>
              </a:rPr>
              <a:t> for Fish &amp; Game NZ in 2017.</a:t>
            </a:r>
          </a:p>
          <a:p>
            <a:pPr>
              <a:lnSpc>
                <a:spcPct val="114000"/>
              </a:lnSpc>
              <a:spcBef>
                <a:spcPts val="600"/>
              </a:spcBef>
              <a:spcAft>
                <a:spcPts val="600"/>
              </a:spcAft>
            </a:pPr>
            <a:r>
              <a:rPr lang="en-NZ" sz="1400" dirty="0" smtClean="0">
                <a:solidFill>
                  <a:schemeClr val="tx1">
                    <a:lumMod val="65000"/>
                    <a:lumOff val="35000"/>
                  </a:schemeClr>
                </a:solidFill>
              </a:rPr>
              <a:t>As </a:t>
            </a:r>
            <a:r>
              <a:rPr lang="en-NZ" sz="1400" dirty="0">
                <a:solidFill>
                  <a:schemeClr val="tx1">
                    <a:lumMod val="65000"/>
                    <a:lumOff val="35000"/>
                  </a:schemeClr>
                </a:solidFill>
              </a:rPr>
              <a:t>a results we included two questions on Colmar Brunton’s </a:t>
            </a:r>
            <a:r>
              <a:rPr lang="en-NZ" sz="1400" dirty="0" err="1">
                <a:solidFill>
                  <a:schemeClr val="tx1">
                    <a:lumMod val="65000"/>
                    <a:lumOff val="35000"/>
                  </a:schemeClr>
                </a:solidFill>
              </a:rPr>
              <a:t>omnijet</a:t>
            </a:r>
            <a:r>
              <a:rPr lang="en-NZ" sz="1400" dirty="0">
                <a:solidFill>
                  <a:schemeClr val="tx1">
                    <a:lumMod val="65000"/>
                    <a:lumOff val="35000"/>
                  </a:schemeClr>
                </a:solidFill>
              </a:rPr>
              <a:t>. The </a:t>
            </a:r>
            <a:r>
              <a:rPr lang="en-NZ" sz="1400" dirty="0" err="1">
                <a:solidFill>
                  <a:schemeClr val="tx1">
                    <a:lumMod val="65000"/>
                    <a:lumOff val="35000"/>
                  </a:schemeClr>
                </a:solidFill>
              </a:rPr>
              <a:t>omnijet</a:t>
            </a:r>
            <a:r>
              <a:rPr lang="en-NZ" sz="1400" dirty="0">
                <a:solidFill>
                  <a:schemeClr val="tx1">
                    <a:lumMod val="65000"/>
                    <a:lumOff val="35000"/>
                  </a:schemeClr>
                </a:solidFill>
              </a:rPr>
              <a:t> interviews 1,000 New Zealanders and the results are nationally representative for age, gender and region.</a:t>
            </a:r>
          </a:p>
          <a:p>
            <a:pPr>
              <a:lnSpc>
                <a:spcPct val="114000"/>
              </a:lnSpc>
              <a:spcBef>
                <a:spcPts val="600"/>
              </a:spcBef>
              <a:spcAft>
                <a:spcPts val="600"/>
              </a:spcAft>
            </a:pPr>
            <a:r>
              <a:rPr lang="en-NZ" sz="1400" dirty="0">
                <a:solidFill>
                  <a:schemeClr val="tx1">
                    <a:lumMod val="65000"/>
                    <a:lumOff val="35000"/>
                  </a:schemeClr>
                </a:solidFill>
              </a:rPr>
              <a:t>Fieldwork ran from 5 – 12 December.</a:t>
            </a:r>
          </a:p>
          <a:p>
            <a:pPr>
              <a:lnSpc>
                <a:spcPct val="114000"/>
              </a:lnSpc>
              <a:spcBef>
                <a:spcPts val="600"/>
              </a:spcBef>
              <a:spcAft>
                <a:spcPts val="600"/>
              </a:spcAft>
            </a:pPr>
            <a:r>
              <a:rPr lang="en-NZ" sz="1400" dirty="0">
                <a:solidFill>
                  <a:schemeClr val="tx1">
                    <a:lumMod val="65000"/>
                    <a:lumOff val="35000"/>
                  </a:schemeClr>
                </a:solidFill>
              </a:rPr>
              <a:t>The margin of error on a sample size of 1,000 is </a:t>
            </a:r>
            <a:r>
              <a:rPr lang="en-NZ" sz="1400" u="sng" dirty="0">
                <a:solidFill>
                  <a:schemeClr val="tx1">
                    <a:lumMod val="65000"/>
                    <a:lumOff val="35000"/>
                  </a:schemeClr>
                </a:solidFill>
              </a:rPr>
              <a:t>+</a:t>
            </a:r>
            <a:r>
              <a:rPr lang="en-NZ" sz="1400" dirty="0">
                <a:solidFill>
                  <a:schemeClr val="tx1">
                    <a:lumMod val="65000"/>
                    <a:lumOff val="35000"/>
                  </a:schemeClr>
                </a:solidFill>
              </a:rPr>
              <a:t>3.1%.</a:t>
            </a:r>
          </a:p>
        </p:txBody>
      </p:sp>
      <p:sp>
        <p:nvSpPr>
          <p:cNvPr id="6" name="Title 1"/>
          <p:cNvSpPr txBox="1">
            <a:spLocks/>
          </p:cNvSpPr>
          <p:nvPr/>
        </p:nvSpPr>
        <p:spPr>
          <a:xfrm>
            <a:off x="45516" y="1254073"/>
            <a:ext cx="1664531" cy="905661"/>
          </a:xfrm>
          <a:prstGeom prst="rect">
            <a:avLst/>
          </a:prstGeom>
        </p:spPr>
        <p:txBody>
          <a:bodyPr vert="horz" lIns="91440" tIns="45720" rIns="91440" bIns="45720" rtlCol="0" anchor="t">
            <a:normAutofit/>
          </a:bodyPr>
          <a:lstStyle>
            <a:lvl1pPr algn="l" defTabSz="1219170" rtl="0" eaLnBrk="1" latinLnBrk="0" hangingPunct="1">
              <a:spcBef>
                <a:spcPct val="0"/>
              </a:spcBef>
              <a:buNone/>
              <a:defRPr sz="1625" kern="1200" spc="244">
                <a:solidFill>
                  <a:schemeClr val="bg1"/>
                </a:solidFill>
                <a:latin typeface="Arial Black" panose="020B0A04020102020204" pitchFamily="34" charset="0"/>
                <a:ea typeface="+mj-ea"/>
                <a:cs typeface="+mj-cs"/>
              </a:defRPr>
            </a:lvl1pPr>
          </a:lstStyle>
          <a:p>
            <a:r>
              <a:rPr lang="en-US" sz="1200" dirty="0" smtClean="0"/>
              <a:t>Methodology</a:t>
            </a:r>
            <a:endParaRPr lang="en-NZ" sz="1200" dirty="0"/>
          </a:p>
        </p:txBody>
      </p:sp>
    </p:spTree>
    <p:extLst>
      <p:ext uri="{BB962C8B-B14F-4D97-AF65-F5344CB8AC3E}">
        <p14:creationId xmlns:p14="http://schemas.microsoft.com/office/powerpoint/2010/main" val="22778919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825171" y="-1741"/>
            <a:ext cx="7774561" cy="1200329"/>
          </a:xfrm>
          <a:prstGeom prst="rect">
            <a:avLst/>
          </a:prstGeom>
          <a:noFill/>
        </p:spPr>
        <p:txBody>
          <a:bodyPr wrap="square" rtlCol="0" anchor="ctr">
            <a:spAutoFit/>
          </a:bodyPr>
          <a:lstStyle/>
          <a:p>
            <a:r>
              <a:rPr lang="en-NZ" sz="1800" dirty="0">
                <a:solidFill>
                  <a:schemeClr val="tx1">
                    <a:lumMod val="65000"/>
                    <a:lumOff val="35000"/>
                  </a:schemeClr>
                </a:solidFill>
              </a:rPr>
              <a:t>The pollution of lakes and rivers has become the issue that New Zealanders are most concerned about from the options we presented. It has increased 7pp since 2017. All concerns have increased since last year. Along with water pollution, the biggest increases are for climate change and education.</a:t>
            </a:r>
          </a:p>
        </p:txBody>
      </p:sp>
      <p:sp>
        <p:nvSpPr>
          <p:cNvPr id="5" name="TextBox 4"/>
          <p:cNvSpPr txBox="1"/>
          <p:nvPr/>
        </p:nvSpPr>
        <p:spPr>
          <a:xfrm>
            <a:off x="1983179" y="6453046"/>
            <a:ext cx="7616553" cy="404954"/>
          </a:xfrm>
          <a:prstGeom prst="rect">
            <a:avLst/>
          </a:prstGeom>
          <a:noFill/>
        </p:spPr>
        <p:txBody>
          <a:bodyPr wrap="none" rtlCol="0" anchor="ctr">
            <a:noAutofit/>
          </a:bodyPr>
          <a:lstStyle/>
          <a:p>
            <a:r>
              <a:rPr lang="en-NZ" sz="1000" dirty="0">
                <a:solidFill>
                  <a:schemeClr val="tx1">
                    <a:lumMod val="65000"/>
                    <a:lumOff val="35000"/>
                  </a:schemeClr>
                </a:solidFill>
              </a:rPr>
              <a:t>Q1. To what extent are you concerned, or not concerned, about the following issues in New Zealand?</a:t>
            </a:r>
          </a:p>
          <a:p>
            <a:r>
              <a:rPr lang="en-NZ" sz="1000" dirty="0">
                <a:solidFill>
                  <a:schemeClr val="tx1">
                    <a:lumMod val="65000"/>
                    <a:lumOff val="35000"/>
                  </a:schemeClr>
                </a:solidFill>
              </a:rPr>
              <a:t>Base: All people (excluding don’t know) n≈1,000</a:t>
            </a:r>
          </a:p>
        </p:txBody>
      </p:sp>
      <p:graphicFrame>
        <p:nvGraphicFramePr>
          <p:cNvPr id="8" name="Chart 7"/>
          <p:cNvGraphicFramePr/>
          <p:nvPr>
            <p:extLst>
              <p:ext uri="{D42A27DB-BD31-4B8C-83A1-F6EECF244321}">
                <p14:modId xmlns:p14="http://schemas.microsoft.com/office/powerpoint/2010/main" val="3664028393"/>
              </p:ext>
            </p:extLst>
          </p:nvPr>
        </p:nvGraphicFramePr>
        <p:xfrm>
          <a:off x="1808903" y="1509307"/>
          <a:ext cx="6431061" cy="4885660"/>
        </p:xfrm>
        <a:graphic>
          <a:graphicData uri="http://schemas.openxmlformats.org/drawingml/2006/chart">
            <c:chart xmlns:c="http://schemas.openxmlformats.org/drawingml/2006/chart" xmlns:r="http://schemas.openxmlformats.org/officeDocument/2006/relationships" r:id="rId2"/>
          </a:graphicData>
        </a:graphic>
      </p:graphicFrame>
      <p:sp>
        <p:nvSpPr>
          <p:cNvPr id="11" name="TextBox 10"/>
          <p:cNvSpPr txBox="1"/>
          <p:nvPr/>
        </p:nvSpPr>
        <p:spPr>
          <a:xfrm>
            <a:off x="7847865" y="1155806"/>
            <a:ext cx="2066681" cy="246221"/>
          </a:xfrm>
          <a:prstGeom prst="rect">
            <a:avLst/>
          </a:prstGeom>
          <a:noFill/>
        </p:spPr>
        <p:txBody>
          <a:bodyPr wrap="square" rtlCol="0" anchor="ctr">
            <a:spAutoFit/>
          </a:bodyPr>
          <a:lstStyle/>
          <a:p>
            <a:pPr algn="ctr"/>
            <a:r>
              <a:rPr lang="en-NZ" sz="1000" dirty="0">
                <a:solidFill>
                  <a:schemeClr val="tx1">
                    <a:lumMod val="65000"/>
                    <a:lumOff val="35000"/>
                  </a:schemeClr>
                </a:solidFill>
              </a:rPr>
              <a:t>Total extremely/very concerned</a:t>
            </a:r>
          </a:p>
        </p:txBody>
      </p:sp>
      <p:sp>
        <p:nvSpPr>
          <p:cNvPr id="12" name="TextBox 11"/>
          <p:cNvSpPr txBox="1"/>
          <p:nvPr/>
        </p:nvSpPr>
        <p:spPr>
          <a:xfrm>
            <a:off x="8067647" y="1464917"/>
            <a:ext cx="1031968" cy="4194610"/>
          </a:xfrm>
          <a:prstGeom prst="rect">
            <a:avLst/>
          </a:prstGeom>
          <a:noFill/>
        </p:spPr>
        <p:txBody>
          <a:bodyPr wrap="square" rtlCol="0" anchor="t">
            <a:spAutoFit/>
          </a:bodyPr>
          <a:lstStyle/>
          <a:p>
            <a:pPr algn="ctr">
              <a:lnSpc>
                <a:spcPts val="4600"/>
              </a:lnSpc>
            </a:pPr>
            <a:r>
              <a:rPr lang="en-NZ" sz="1000" dirty="0">
                <a:solidFill>
                  <a:schemeClr val="tx1">
                    <a:lumMod val="65000"/>
                    <a:lumOff val="35000"/>
                  </a:schemeClr>
                </a:solidFill>
              </a:rPr>
              <a:t>82% (+7pp)</a:t>
            </a:r>
          </a:p>
          <a:p>
            <a:pPr algn="ctr">
              <a:lnSpc>
                <a:spcPts val="4600"/>
              </a:lnSpc>
            </a:pPr>
            <a:r>
              <a:rPr lang="en-NZ" sz="1000" dirty="0">
                <a:solidFill>
                  <a:schemeClr val="tx1">
                    <a:lumMod val="65000"/>
                    <a:lumOff val="35000"/>
                  </a:schemeClr>
                </a:solidFill>
              </a:rPr>
              <a:t>80% (+3pp)</a:t>
            </a:r>
          </a:p>
          <a:p>
            <a:pPr algn="ctr">
              <a:lnSpc>
                <a:spcPts val="4600"/>
              </a:lnSpc>
            </a:pPr>
            <a:r>
              <a:rPr lang="en-NZ" sz="1000" dirty="0">
                <a:solidFill>
                  <a:schemeClr val="tx1">
                    <a:lumMod val="65000"/>
                    <a:lumOff val="35000"/>
                  </a:schemeClr>
                </a:solidFill>
              </a:rPr>
              <a:t>78% (+4pp)</a:t>
            </a:r>
          </a:p>
          <a:p>
            <a:pPr algn="ctr">
              <a:lnSpc>
                <a:spcPts val="4600"/>
              </a:lnSpc>
            </a:pPr>
            <a:r>
              <a:rPr lang="en-NZ" sz="1000" dirty="0">
                <a:solidFill>
                  <a:schemeClr val="tx1">
                    <a:lumMod val="65000"/>
                    <a:lumOff val="35000"/>
                  </a:schemeClr>
                </a:solidFill>
              </a:rPr>
              <a:t>72% (+4pp)</a:t>
            </a:r>
          </a:p>
          <a:p>
            <a:pPr algn="ctr">
              <a:lnSpc>
                <a:spcPts val="4600"/>
              </a:lnSpc>
            </a:pPr>
            <a:r>
              <a:rPr lang="en-NZ" sz="1000" dirty="0">
                <a:solidFill>
                  <a:schemeClr val="tx1">
                    <a:lumMod val="65000"/>
                    <a:lumOff val="35000"/>
                  </a:schemeClr>
                </a:solidFill>
              </a:rPr>
              <a:t>70% (+7pp)</a:t>
            </a:r>
          </a:p>
          <a:p>
            <a:pPr algn="ctr">
              <a:lnSpc>
                <a:spcPts val="4600"/>
              </a:lnSpc>
            </a:pPr>
            <a:r>
              <a:rPr lang="en-NZ" sz="1000" dirty="0">
                <a:solidFill>
                  <a:schemeClr val="tx1">
                    <a:lumMod val="65000"/>
                    <a:lumOff val="35000"/>
                  </a:schemeClr>
                </a:solidFill>
              </a:rPr>
              <a:t>70% (+9pp)</a:t>
            </a:r>
          </a:p>
          <a:p>
            <a:pPr algn="ctr">
              <a:lnSpc>
                <a:spcPts val="4600"/>
              </a:lnSpc>
            </a:pPr>
            <a:r>
              <a:rPr lang="en-NZ" sz="1000" dirty="0">
                <a:solidFill>
                  <a:schemeClr val="tx1">
                    <a:lumMod val="65000"/>
                    <a:lumOff val="35000"/>
                  </a:schemeClr>
                </a:solidFill>
              </a:rPr>
              <a:t>67% (+2pp)</a:t>
            </a:r>
          </a:p>
        </p:txBody>
      </p:sp>
      <p:sp>
        <p:nvSpPr>
          <p:cNvPr id="13" name="TextBox 12">
            <a:extLst>
              <a:ext uri="{FF2B5EF4-FFF2-40B4-BE49-F238E27FC236}">
                <a16:creationId xmlns="" xmlns:a16="http://schemas.microsoft.com/office/drawing/2014/main" id="{3D3DC6AC-02A3-4E62-9994-5FE8726CCE8B}"/>
              </a:ext>
            </a:extLst>
          </p:cNvPr>
          <p:cNvSpPr txBox="1"/>
          <p:nvPr/>
        </p:nvSpPr>
        <p:spPr>
          <a:xfrm>
            <a:off x="8831130" y="1482672"/>
            <a:ext cx="1031968" cy="4194610"/>
          </a:xfrm>
          <a:prstGeom prst="rect">
            <a:avLst/>
          </a:prstGeom>
          <a:noFill/>
        </p:spPr>
        <p:txBody>
          <a:bodyPr wrap="square" rtlCol="0" anchor="t">
            <a:spAutoFit/>
          </a:bodyPr>
          <a:lstStyle/>
          <a:p>
            <a:pPr algn="ctr">
              <a:lnSpc>
                <a:spcPts val="4600"/>
              </a:lnSpc>
            </a:pPr>
            <a:r>
              <a:rPr lang="en-NZ" sz="1000" dirty="0">
                <a:solidFill>
                  <a:schemeClr val="tx1">
                    <a:lumMod val="65000"/>
                    <a:lumOff val="35000"/>
                  </a:schemeClr>
                </a:solidFill>
              </a:rPr>
              <a:t>75%</a:t>
            </a:r>
          </a:p>
          <a:p>
            <a:pPr algn="ctr">
              <a:lnSpc>
                <a:spcPts val="4600"/>
              </a:lnSpc>
            </a:pPr>
            <a:r>
              <a:rPr lang="en-NZ" sz="1000" dirty="0">
                <a:solidFill>
                  <a:schemeClr val="tx1">
                    <a:lumMod val="65000"/>
                    <a:lumOff val="35000"/>
                  </a:schemeClr>
                </a:solidFill>
              </a:rPr>
              <a:t>77%</a:t>
            </a:r>
          </a:p>
          <a:p>
            <a:pPr algn="ctr">
              <a:lnSpc>
                <a:spcPts val="4600"/>
              </a:lnSpc>
            </a:pPr>
            <a:r>
              <a:rPr lang="en-NZ" sz="1000" dirty="0">
                <a:solidFill>
                  <a:schemeClr val="tx1">
                    <a:lumMod val="65000"/>
                    <a:lumOff val="35000"/>
                  </a:schemeClr>
                </a:solidFill>
              </a:rPr>
              <a:t>74%</a:t>
            </a:r>
          </a:p>
          <a:p>
            <a:pPr algn="ctr">
              <a:lnSpc>
                <a:spcPts val="4600"/>
              </a:lnSpc>
            </a:pPr>
            <a:r>
              <a:rPr lang="en-NZ" sz="1000" dirty="0">
                <a:solidFill>
                  <a:schemeClr val="tx1">
                    <a:lumMod val="65000"/>
                    <a:lumOff val="35000"/>
                  </a:schemeClr>
                </a:solidFill>
              </a:rPr>
              <a:t>68%</a:t>
            </a:r>
          </a:p>
          <a:p>
            <a:pPr algn="ctr">
              <a:lnSpc>
                <a:spcPts val="4600"/>
              </a:lnSpc>
            </a:pPr>
            <a:r>
              <a:rPr lang="en-NZ" sz="1000" dirty="0">
                <a:solidFill>
                  <a:schemeClr val="tx1">
                    <a:lumMod val="65000"/>
                    <a:lumOff val="35000"/>
                  </a:schemeClr>
                </a:solidFill>
              </a:rPr>
              <a:t>63%</a:t>
            </a:r>
          </a:p>
          <a:p>
            <a:pPr algn="ctr">
              <a:lnSpc>
                <a:spcPts val="4600"/>
              </a:lnSpc>
            </a:pPr>
            <a:r>
              <a:rPr lang="en-NZ" sz="1000" dirty="0">
                <a:solidFill>
                  <a:schemeClr val="tx1">
                    <a:lumMod val="65000"/>
                    <a:lumOff val="35000"/>
                  </a:schemeClr>
                </a:solidFill>
              </a:rPr>
              <a:t>61%</a:t>
            </a:r>
          </a:p>
          <a:p>
            <a:pPr algn="ctr">
              <a:lnSpc>
                <a:spcPts val="4600"/>
              </a:lnSpc>
            </a:pPr>
            <a:r>
              <a:rPr lang="en-NZ" sz="1000" dirty="0">
                <a:solidFill>
                  <a:schemeClr val="tx1">
                    <a:lumMod val="65000"/>
                    <a:lumOff val="35000"/>
                  </a:schemeClr>
                </a:solidFill>
              </a:rPr>
              <a:t>65%</a:t>
            </a:r>
          </a:p>
        </p:txBody>
      </p:sp>
      <p:sp>
        <p:nvSpPr>
          <p:cNvPr id="14" name="TextBox 13">
            <a:extLst>
              <a:ext uri="{FF2B5EF4-FFF2-40B4-BE49-F238E27FC236}">
                <a16:creationId xmlns="" xmlns:a16="http://schemas.microsoft.com/office/drawing/2014/main" id="{38361FE4-6C94-4F15-91B1-B0C7D1153AD0}"/>
              </a:ext>
            </a:extLst>
          </p:cNvPr>
          <p:cNvSpPr txBox="1"/>
          <p:nvPr/>
        </p:nvSpPr>
        <p:spPr>
          <a:xfrm>
            <a:off x="8137183" y="1449404"/>
            <a:ext cx="845943" cy="246221"/>
          </a:xfrm>
          <a:prstGeom prst="rect">
            <a:avLst/>
          </a:prstGeom>
          <a:noFill/>
        </p:spPr>
        <p:txBody>
          <a:bodyPr wrap="square" rtlCol="0" anchor="ctr">
            <a:spAutoFit/>
          </a:bodyPr>
          <a:lstStyle/>
          <a:p>
            <a:pPr algn="ctr"/>
            <a:r>
              <a:rPr lang="en-NZ" sz="1000" dirty="0">
                <a:solidFill>
                  <a:schemeClr val="tx1">
                    <a:lumMod val="65000"/>
                    <a:lumOff val="35000"/>
                  </a:schemeClr>
                </a:solidFill>
              </a:rPr>
              <a:t>2018</a:t>
            </a:r>
          </a:p>
        </p:txBody>
      </p:sp>
      <p:sp>
        <p:nvSpPr>
          <p:cNvPr id="15" name="TextBox 14">
            <a:extLst>
              <a:ext uri="{FF2B5EF4-FFF2-40B4-BE49-F238E27FC236}">
                <a16:creationId xmlns="" xmlns:a16="http://schemas.microsoft.com/office/drawing/2014/main" id="{B3BAA88D-2174-4DE8-B682-1E4AED2BC852}"/>
              </a:ext>
            </a:extLst>
          </p:cNvPr>
          <p:cNvSpPr txBox="1"/>
          <p:nvPr/>
        </p:nvSpPr>
        <p:spPr>
          <a:xfrm>
            <a:off x="8894347" y="1466092"/>
            <a:ext cx="845943" cy="246221"/>
          </a:xfrm>
          <a:prstGeom prst="rect">
            <a:avLst/>
          </a:prstGeom>
          <a:noFill/>
        </p:spPr>
        <p:txBody>
          <a:bodyPr wrap="square" rtlCol="0" anchor="ctr">
            <a:spAutoFit/>
          </a:bodyPr>
          <a:lstStyle/>
          <a:p>
            <a:pPr algn="ctr"/>
            <a:r>
              <a:rPr lang="en-NZ" sz="1000" dirty="0">
                <a:solidFill>
                  <a:schemeClr val="tx1">
                    <a:lumMod val="65000"/>
                    <a:lumOff val="35000"/>
                  </a:schemeClr>
                </a:solidFill>
              </a:rPr>
              <a:t>2017</a:t>
            </a:r>
          </a:p>
        </p:txBody>
      </p:sp>
    </p:spTree>
    <p:extLst>
      <p:ext uri="{BB962C8B-B14F-4D97-AF65-F5344CB8AC3E}">
        <p14:creationId xmlns:p14="http://schemas.microsoft.com/office/powerpoint/2010/main" val="4225871737"/>
      </p:ext>
    </p:extLst>
  </p:cSld>
  <p:clrMapOvr>
    <a:masterClrMapping/>
  </p:clrMapOvr>
</p:sld>
</file>

<file path=ppt/theme/theme1.xml><?xml version="1.0" encoding="utf-8"?>
<a:theme xmlns:a="http://schemas.openxmlformats.org/drawingml/2006/main" name="Office Theme">
  <a:themeElements>
    <a:clrScheme name="Custom 46">
      <a:dk1>
        <a:sysClr val="windowText" lastClr="000000"/>
      </a:dk1>
      <a:lt1>
        <a:sysClr val="window" lastClr="FFFFFF"/>
      </a:lt1>
      <a:dk2>
        <a:srgbClr val="04617B"/>
      </a:dk2>
      <a:lt2>
        <a:srgbClr val="DBF5F9"/>
      </a:lt2>
      <a:accent1>
        <a:srgbClr val="387025"/>
      </a:accent1>
      <a:accent2>
        <a:srgbClr val="002060"/>
      </a:accent2>
      <a:accent3>
        <a:srgbClr val="FF6600"/>
      </a:accent3>
      <a:accent4>
        <a:srgbClr val="92D050"/>
      </a:accent4>
      <a:accent5>
        <a:srgbClr val="0070C0"/>
      </a:accent5>
      <a:accent6>
        <a:srgbClr val="FF0000"/>
      </a:accent6>
      <a:hlink>
        <a:srgbClr val="B1BD25"/>
      </a:hlink>
      <a:folHlink>
        <a:srgbClr val="B1BD25"/>
      </a:folHlink>
    </a:clrScheme>
    <a:fontScheme name="Custom 4">
      <a:majorFont>
        <a:latin typeface="Candara"/>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none" rtlCol="0">
        <a:noAutofit/>
      </a:bodyPr>
      <a:lstStyle>
        <a:defPPr>
          <a:defRPr sz="1400" dirty="0" smtClean="0">
            <a:solidFill>
              <a:schemeClr val="tx1">
                <a:lumMod val="65000"/>
                <a:lumOff val="35000"/>
              </a:schemeClr>
            </a:solidFill>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_dlc_DocId xmlns="afa4e240-7bf6-4c2c-a8ce-d69d06740aff">57ZFTNQSY746-183-4</_dlc_DocId>
    <_dlc_DocIdUrl xmlns="afa4e240-7bf6-4c2c-a8ce-d69d06740aff">
      <Url>http://brunternet/Creative/_layouts/DocIdRedir.aspx?ID=57ZFTNQSY746-183-4</Url>
      <Description>57ZFTNQSY746-183-4</Description>
    </_dlc_DocIdUrl>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4.xml><?xml version="1.0" encoding="utf-8"?>
<ct:contentTypeSchema xmlns:ct="http://schemas.microsoft.com/office/2006/metadata/contentType" xmlns:ma="http://schemas.microsoft.com/office/2006/metadata/properties/metaAttributes" ct:_="" ma:_="" ma:contentTypeName="Document" ma:contentTypeID="0x01010041A46F5338C37948BA43FA81E2F1ED53" ma:contentTypeVersion="0" ma:contentTypeDescription="Create a new document." ma:contentTypeScope="" ma:versionID="85f35d818c865c7f34c7ee458f02fe34">
  <xsd:schema xmlns:xsd="http://www.w3.org/2001/XMLSchema" xmlns:xs="http://www.w3.org/2001/XMLSchema" xmlns:p="http://schemas.microsoft.com/office/2006/metadata/properties" xmlns:ns2="afa4e240-7bf6-4c2c-a8ce-d69d06740aff" targetNamespace="http://schemas.microsoft.com/office/2006/metadata/properties" ma:root="true" ma:fieldsID="7fdbf0512b49312ef99a4dae387516aa" ns2:_="">
    <xsd:import namespace="afa4e240-7bf6-4c2c-a8ce-d69d06740aff"/>
    <xsd:element name="properties">
      <xsd:complexType>
        <xsd:sequence>
          <xsd:element name="documentManagement">
            <xsd:complexType>
              <xsd:all>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fa4e240-7bf6-4c2c-a8ce-d69d06740aff"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6C6D3FC-70AC-46FF-A42F-AE18F695164A}">
  <ds:schemaRefs>
    <ds:schemaRef ds:uri="http://www.w3.org/XML/1998/namespace"/>
    <ds:schemaRef ds:uri="http://purl.org/dc/elements/1.1/"/>
    <ds:schemaRef ds:uri="http://schemas.microsoft.com/office/2006/documentManagement/types"/>
    <ds:schemaRef ds:uri="afa4e240-7bf6-4c2c-a8ce-d69d06740aff"/>
    <ds:schemaRef ds:uri="http://schemas.microsoft.com/office/infopath/2007/PartnerControls"/>
    <ds:schemaRef ds:uri="http://schemas.microsoft.com/office/2006/metadata/properties"/>
    <ds:schemaRef ds:uri="http://purl.org/dc/terms/"/>
    <ds:schemaRef ds:uri="http://schemas.openxmlformats.org/package/2006/metadata/core-properties"/>
    <ds:schemaRef ds:uri="http://purl.org/dc/dcmitype/"/>
  </ds:schemaRefs>
</ds:datastoreItem>
</file>

<file path=customXml/itemProps2.xml><?xml version="1.0" encoding="utf-8"?>
<ds:datastoreItem xmlns:ds="http://schemas.openxmlformats.org/officeDocument/2006/customXml" ds:itemID="{12971013-3E62-4D10-8A1F-B907EEA4B707}">
  <ds:schemaRefs>
    <ds:schemaRef ds:uri="http://schemas.microsoft.com/sharepoint/v3/contenttype/forms"/>
  </ds:schemaRefs>
</ds:datastoreItem>
</file>

<file path=customXml/itemProps3.xml><?xml version="1.0" encoding="utf-8"?>
<ds:datastoreItem xmlns:ds="http://schemas.openxmlformats.org/officeDocument/2006/customXml" ds:itemID="{75EB099E-D727-4213-B5FF-CE23B63429E9}">
  <ds:schemaRefs>
    <ds:schemaRef ds:uri="http://schemas.microsoft.com/sharepoint/events"/>
  </ds:schemaRefs>
</ds:datastoreItem>
</file>

<file path=customXml/itemProps4.xml><?xml version="1.0" encoding="utf-8"?>
<ds:datastoreItem xmlns:ds="http://schemas.openxmlformats.org/officeDocument/2006/customXml" ds:itemID="{92365F42-A921-4608-938F-467FEA76619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fa4e240-7bf6-4c2c-a8ce-d69d06740af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7300</TotalTime>
  <Words>249</Words>
  <Application>Microsoft Office PowerPoint</Application>
  <PresentationFormat>A4 Paper (210x297 mm)</PresentationFormat>
  <Paragraphs>32</Paragraphs>
  <Slides>3</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Arial Black</vt:lpstr>
      <vt:lpstr>Calibri</vt:lpstr>
      <vt:lpstr>Candara</vt:lpstr>
      <vt:lpstr>Office Theme</vt:lpstr>
      <vt:lpstr>Perceptions of the environment What New Zealanders think  A Colmar Brunton research report for Fish and Game NZ December 2018</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Jude Fagan</dc:creator>
  <cp:lastModifiedBy>Don Rood</cp:lastModifiedBy>
  <cp:revision>550</cp:revision>
  <cp:lastPrinted>2019-01-01T23:01:39Z</cp:lastPrinted>
  <dcterms:created xsi:type="dcterms:W3CDTF">2010-08-27T01:36:27Z</dcterms:created>
  <dcterms:modified xsi:type="dcterms:W3CDTF">2019-01-01T23:02:10Z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0x01010041A46F5338C37948BA43FA81E2F1ED53</vt:lpwstr>
  </property>
  <property fmtid="{D5CDD505-2E9C-101B-9397-08002B2CF9AE}" pid="3" name="_dlc_DocIdItemGuid">
    <vt:lpwstr>9097ef3b-cbe7-471f-8e80-c8772fc56f90</vt:lpwstr>
  </property>
</Properties>
</file>