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0"/>
  </p:notesMasterIdLst>
  <p:handoutMasterIdLst>
    <p:handoutMasterId r:id="rId11"/>
  </p:handoutMasterIdLst>
  <p:sldIdLst>
    <p:sldId id="267" r:id="rId6"/>
    <p:sldId id="275" r:id="rId7"/>
    <p:sldId id="360" r:id="rId8"/>
    <p:sldId id="365" r:id="rId9"/>
  </p:sldIdLst>
  <p:sldSz cx="9906000" cy="6858000" type="A4"/>
  <p:notesSz cx="6807200" cy="9939338"/>
  <p:defaultText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e Hatfield" initials="JH"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BD25"/>
    <a:srgbClr val="48B9E1"/>
    <a:srgbClr val="326279"/>
    <a:srgbClr val="009EC9"/>
    <a:srgbClr val="111111"/>
    <a:srgbClr val="F68B22"/>
    <a:srgbClr val="0198FF"/>
    <a:srgbClr val="004F6B"/>
    <a:srgbClr val="3F6B45"/>
    <a:srgbClr val="2995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35" autoAdjust="0"/>
    <p:restoredTop sz="94707" autoAdjust="0"/>
  </p:normalViewPr>
  <p:slideViewPr>
    <p:cSldViewPr snapToGrid="0">
      <p:cViewPr varScale="1">
        <p:scale>
          <a:sx n="81" d="100"/>
          <a:sy n="81" d="100"/>
        </p:scale>
        <p:origin x="642" y="96"/>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3" d="100"/>
          <a:sy n="83" d="100"/>
        </p:scale>
        <p:origin x="313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326279"/>
              </a:solidFill>
              <a:ln w="19050">
                <a:solidFill>
                  <a:schemeClr val="lt1"/>
                </a:solidFill>
              </a:ln>
              <a:effectLst/>
            </c:spPr>
            <c:extLst xmlns:c16r2="http://schemas.microsoft.com/office/drawing/2015/06/chart">
              <c:ext xmlns:c16="http://schemas.microsoft.com/office/drawing/2014/chart" uri="{C3380CC4-5D6E-409C-BE32-E72D297353CC}">
                <c16:uniqueId val="{00000001-21D5-4A6C-8152-FB1E3730D2C3}"/>
              </c:ext>
            </c:extLst>
          </c:dPt>
          <c:dPt>
            <c:idx val="1"/>
            <c:bubble3D val="0"/>
            <c:spPr>
              <a:solidFill>
                <a:srgbClr val="48B9E1"/>
              </a:solidFill>
              <a:ln w="19050">
                <a:solidFill>
                  <a:schemeClr val="lt1"/>
                </a:solidFill>
              </a:ln>
              <a:effectLst/>
            </c:spPr>
            <c:extLst xmlns:c16r2="http://schemas.microsoft.com/office/drawing/2015/06/chart">
              <c:ext xmlns:c16="http://schemas.microsoft.com/office/drawing/2014/chart" uri="{C3380CC4-5D6E-409C-BE32-E72D297353CC}">
                <c16:uniqueId val="{00000003-21D5-4A6C-8152-FB1E3730D2C3}"/>
              </c:ext>
            </c:extLst>
          </c:dPt>
          <c:dPt>
            <c:idx val="2"/>
            <c:bubble3D val="0"/>
            <c:spPr>
              <a:solidFill>
                <a:srgbClr val="B1BD25"/>
              </a:solidFill>
              <a:ln w="19050">
                <a:solidFill>
                  <a:schemeClr val="lt1"/>
                </a:solidFill>
              </a:ln>
              <a:effectLst/>
            </c:spPr>
            <c:extLst xmlns:c16r2="http://schemas.microsoft.com/office/drawing/2015/06/chart">
              <c:ext xmlns:c16="http://schemas.microsoft.com/office/drawing/2014/chart" uri="{C3380CC4-5D6E-409C-BE32-E72D297353CC}">
                <c16:uniqueId val="{00000005-21D5-4A6C-8152-FB1E3730D2C3}"/>
              </c:ext>
            </c:extLst>
          </c:dPt>
          <c:dPt>
            <c:idx val="3"/>
            <c:bubble3D val="0"/>
            <c:spPr>
              <a:solidFill>
                <a:schemeClr val="accent4">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21D5-4A6C-8152-FB1E3730D2C3}"/>
              </c:ext>
            </c:extLst>
          </c:dPt>
          <c:dPt>
            <c:idx val="4"/>
            <c:bubble3D val="0"/>
            <c:spPr>
              <a:solidFill>
                <a:schemeClr val="bg1">
                  <a:lumMod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21D5-4A6C-8152-FB1E3730D2C3}"/>
              </c:ext>
            </c:extLst>
          </c:dPt>
          <c:dPt>
            <c:idx val="5"/>
            <c:bubble3D val="0"/>
            <c:spPr>
              <a:solidFill>
                <a:schemeClr val="tx1">
                  <a:lumMod val="65000"/>
                  <a:lumOff val="3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B-21D5-4A6C-8152-FB1E3730D2C3}"/>
              </c:ext>
            </c:extLst>
          </c:dPt>
          <c:dLbls>
            <c:dLbl>
              <c:idx val="0"/>
              <c:layout>
                <c:manualLayout>
                  <c:x val="-9.6170048455481522E-2"/>
                  <c:y val="8.5339159079864627E-2"/>
                </c:manualLayout>
              </c:layout>
              <c:spPr>
                <a:noFill/>
                <a:ln>
                  <a:noFill/>
                </a:ln>
                <a:effectLst/>
              </c:spPr>
              <c:txPr>
                <a:bodyPr rot="0" spcFirstLastPara="1" vertOverflow="ellipsis" vert="horz" wrap="square" lIns="38100" tIns="19050" rIns="38100" bIns="19050" anchor="b"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1D5-4A6C-8152-FB1E3730D2C3}"/>
                </c:ext>
                <c:ext xmlns:c15="http://schemas.microsoft.com/office/drawing/2012/chart" uri="{CE6537A1-D6FC-4f65-9D91-7224C49458BB}">
                  <c15:layout/>
                </c:ext>
              </c:extLst>
            </c:dLbl>
            <c:dLbl>
              <c:idx val="1"/>
              <c:layout>
                <c:manualLayout>
                  <c:x val="6.634554815263477E-2"/>
                  <c:y val="-9.830603231397114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1D5-4A6C-8152-FB1E3730D2C3}"/>
                </c:ext>
                <c:ext xmlns:c15="http://schemas.microsoft.com/office/drawing/2012/chart" uri="{CE6537A1-D6FC-4f65-9D91-7224C49458BB}">
                  <c15:layout/>
                </c:ext>
              </c:extLst>
            </c:dLbl>
            <c:dLbl>
              <c:idx val="2"/>
              <c:layout>
                <c:manualLayout>
                  <c:x val="5.8466838279830409E-2"/>
                  <c:y val="6.358421027733933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1D5-4A6C-8152-FB1E3730D2C3}"/>
                </c:ext>
                <c:ext xmlns:c15="http://schemas.microsoft.com/office/drawing/2012/chart" uri="{CE6537A1-D6FC-4f65-9D91-7224C49458BB}">
                  <c15:layout/>
                </c:ext>
              </c:extLst>
            </c:dLbl>
            <c:dLbl>
              <c:idx val="3"/>
              <c:layout>
                <c:manualLayout>
                  <c:x val="4.6996214415505756E-2"/>
                  <c:y val="7.285114672882325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21D5-4A6C-8152-FB1E3730D2C3}"/>
                </c:ext>
                <c:ext xmlns:c15="http://schemas.microsoft.com/office/drawing/2012/chart" uri="{CE6537A1-D6FC-4f65-9D91-7224C49458BB}">
                  <c15:layout/>
                </c:ext>
              </c:extLst>
            </c:dLbl>
            <c:dLbl>
              <c:idx val="4"/>
              <c:layout>
                <c:manualLayout>
                  <c:x val="2.5126741368867354E-2"/>
                  <c:y val="7.95638000954711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21D5-4A6C-8152-FB1E3730D2C3}"/>
                </c:ext>
                <c:ext xmlns:c15="http://schemas.microsoft.com/office/drawing/2012/chart" uri="{CE6537A1-D6FC-4f65-9D91-7224C49458BB}">
                  <c15:layout/>
                </c:ext>
              </c:extLst>
            </c:dLbl>
            <c:dLbl>
              <c:idx val="5"/>
              <c:layout>
                <c:manualLayout>
                  <c:x val="1.31576317383404E-2"/>
                  <c:y val="8.533012802594063E-2"/>
                </c:manualLayout>
              </c:layout>
              <c:spPr>
                <a:noFill/>
                <a:ln>
                  <a:noFill/>
                </a:ln>
                <a:effectLst/>
              </c:spPr>
              <c:txPr>
                <a:bodyPr rot="0" spcFirstLastPara="1" vertOverflow="ellipsis" vert="horz" wrap="square" lIns="38100" tIns="19050" rIns="38100" bIns="19050" anchor="b"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21D5-4A6C-8152-FB1E3730D2C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b"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Sheet1!$A$2:$A$6</c:f>
              <c:strCache>
                <c:ptCount val="5"/>
                <c:pt idx="0">
                  <c:v>Definitely yes</c:v>
                </c:pt>
                <c:pt idx="1">
                  <c:v>Probably yes</c:v>
                </c:pt>
                <c:pt idx="2">
                  <c:v>Probably no</c:v>
                </c:pt>
                <c:pt idx="3">
                  <c:v>Definitely no</c:v>
                </c:pt>
                <c:pt idx="4">
                  <c:v>Don't know</c:v>
                </c:pt>
              </c:strCache>
            </c:strRef>
          </c:cat>
          <c:val>
            <c:numRef>
              <c:f>Sheet1!$B$2:$B$6</c:f>
              <c:numCache>
                <c:formatCode>0%</c:formatCode>
                <c:ptCount val="5"/>
                <c:pt idx="0">
                  <c:v>0.43</c:v>
                </c:pt>
                <c:pt idx="1">
                  <c:v>0.39</c:v>
                </c:pt>
                <c:pt idx="2">
                  <c:v>0.09</c:v>
                </c:pt>
                <c:pt idx="3">
                  <c:v>0.03</c:v>
                </c:pt>
                <c:pt idx="4">
                  <c:v>0.06</c:v>
                </c:pt>
              </c:numCache>
            </c:numRef>
          </c:val>
          <c:extLst xmlns:c16r2="http://schemas.microsoft.com/office/drawing/2015/06/chart">
            <c:ext xmlns:c16="http://schemas.microsoft.com/office/drawing/2014/chart" uri="{C3380CC4-5D6E-409C-BE32-E72D297353CC}">
              <c16:uniqueId val="{0000000C-21D5-4A6C-8152-FB1E3730D2C3}"/>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326279"/>
              </a:solidFill>
              <a:ln w="19050">
                <a:solidFill>
                  <a:schemeClr val="lt1"/>
                </a:solidFill>
              </a:ln>
              <a:effectLst/>
            </c:spPr>
            <c:extLst xmlns:c16r2="http://schemas.microsoft.com/office/drawing/2015/06/chart">
              <c:ext xmlns:c16="http://schemas.microsoft.com/office/drawing/2014/chart" uri="{C3380CC4-5D6E-409C-BE32-E72D297353CC}">
                <c16:uniqueId val="{00000001-21D5-4A6C-8152-FB1E3730D2C3}"/>
              </c:ext>
            </c:extLst>
          </c:dPt>
          <c:dPt>
            <c:idx val="1"/>
            <c:bubble3D val="0"/>
            <c:spPr>
              <a:solidFill>
                <a:srgbClr val="48B9E1"/>
              </a:solidFill>
              <a:ln w="19050">
                <a:solidFill>
                  <a:schemeClr val="lt1"/>
                </a:solidFill>
              </a:ln>
              <a:effectLst/>
            </c:spPr>
            <c:extLst xmlns:c16r2="http://schemas.microsoft.com/office/drawing/2015/06/chart">
              <c:ext xmlns:c16="http://schemas.microsoft.com/office/drawing/2014/chart" uri="{C3380CC4-5D6E-409C-BE32-E72D297353CC}">
                <c16:uniqueId val="{00000003-21D5-4A6C-8152-FB1E3730D2C3}"/>
              </c:ext>
            </c:extLst>
          </c:dPt>
          <c:dPt>
            <c:idx val="2"/>
            <c:bubble3D val="0"/>
            <c:spPr>
              <a:solidFill>
                <a:srgbClr val="B1BD25"/>
              </a:solidFill>
              <a:ln w="19050">
                <a:solidFill>
                  <a:schemeClr val="lt1"/>
                </a:solidFill>
              </a:ln>
              <a:effectLst/>
            </c:spPr>
            <c:extLst xmlns:c16r2="http://schemas.microsoft.com/office/drawing/2015/06/chart">
              <c:ext xmlns:c16="http://schemas.microsoft.com/office/drawing/2014/chart" uri="{C3380CC4-5D6E-409C-BE32-E72D297353CC}">
                <c16:uniqueId val="{00000005-21D5-4A6C-8152-FB1E3730D2C3}"/>
              </c:ext>
            </c:extLst>
          </c:dPt>
          <c:dPt>
            <c:idx val="3"/>
            <c:bubble3D val="0"/>
            <c:spPr>
              <a:solidFill>
                <a:schemeClr val="accent4">
                  <a:lumMod val="7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21D5-4A6C-8152-FB1E3730D2C3}"/>
              </c:ext>
            </c:extLst>
          </c:dPt>
          <c:dPt>
            <c:idx val="4"/>
            <c:bubble3D val="0"/>
            <c:spPr>
              <a:solidFill>
                <a:schemeClr val="bg1">
                  <a:lumMod val="6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21D5-4A6C-8152-FB1E3730D2C3}"/>
              </c:ext>
            </c:extLst>
          </c:dPt>
          <c:dPt>
            <c:idx val="5"/>
            <c:bubble3D val="0"/>
            <c:spPr>
              <a:solidFill>
                <a:schemeClr val="tx1">
                  <a:lumMod val="65000"/>
                  <a:lumOff val="35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B-21D5-4A6C-8152-FB1E3730D2C3}"/>
              </c:ext>
            </c:extLst>
          </c:dPt>
          <c:dLbls>
            <c:dLbl>
              <c:idx val="0"/>
              <c:layout>
                <c:manualLayout>
                  <c:x val="-9.6170048455481522E-2"/>
                  <c:y val="8.5339159079864627E-2"/>
                </c:manualLayout>
              </c:layout>
              <c:spPr>
                <a:noFill/>
                <a:ln>
                  <a:noFill/>
                </a:ln>
                <a:effectLst/>
              </c:spPr>
              <c:txPr>
                <a:bodyPr rot="0" spcFirstLastPara="1" vertOverflow="ellipsis" vert="horz" wrap="square" lIns="38100" tIns="19050" rIns="38100" bIns="19050" anchor="b"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1D5-4A6C-8152-FB1E3730D2C3}"/>
                </c:ext>
                <c:ext xmlns:c15="http://schemas.microsoft.com/office/drawing/2012/chart" uri="{CE6537A1-D6FC-4f65-9D91-7224C49458BB}">
                  <c15:layout/>
                </c:ext>
              </c:extLst>
            </c:dLbl>
            <c:dLbl>
              <c:idx val="1"/>
              <c:layout>
                <c:manualLayout>
                  <c:x val="6.634554815263477E-2"/>
                  <c:y val="-9.830603231397114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1D5-4A6C-8152-FB1E3730D2C3}"/>
                </c:ext>
                <c:ext xmlns:c15="http://schemas.microsoft.com/office/drawing/2012/chart" uri="{CE6537A1-D6FC-4f65-9D91-7224C49458BB}">
                  <c15:layout/>
                </c:ext>
              </c:extLst>
            </c:dLbl>
            <c:dLbl>
              <c:idx val="2"/>
              <c:layout>
                <c:manualLayout>
                  <c:x val="5.8466838279830409E-2"/>
                  <c:y val="6.358421027733933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1D5-4A6C-8152-FB1E3730D2C3}"/>
                </c:ext>
                <c:ext xmlns:c15="http://schemas.microsoft.com/office/drawing/2012/chart" uri="{CE6537A1-D6FC-4f65-9D91-7224C49458BB}">
                  <c15:layout/>
                </c:ext>
              </c:extLst>
            </c:dLbl>
            <c:dLbl>
              <c:idx val="3"/>
              <c:layout>
                <c:manualLayout>
                  <c:x val="4.6996214415505756E-2"/>
                  <c:y val="7.285114672882325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21D5-4A6C-8152-FB1E3730D2C3}"/>
                </c:ext>
                <c:ext xmlns:c15="http://schemas.microsoft.com/office/drawing/2012/chart" uri="{CE6537A1-D6FC-4f65-9D91-7224C49458BB}">
                  <c15:layout/>
                </c:ext>
              </c:extLst>
            </c:dLbl>
            <c:dLbl>
              <c:idx val="4"/>
              <c:layout>
                <c:manualLayout>
                  <c:x val="2.5126741368867354E-2"/>
                  <c:y val="7.95638000954711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21D5-4A6C-8152-FB1E3730D2C3}"/>
                </c:ext>
                <c:ext xmlns:c15="http://schemas.microsoft.com/office/drawing/2012/chart" uri="{CE6537A1-D6FC-4f65-9D91-7224C49458BB}">
                  <c15:layout/>
                </c:ext>
              </c:extLst>
            </c:dLbl>
            <c:dLbl>
              <c:idx val="5"/>
              <c:layout>
                <c:manualLayout>
                  <c:x val="1.31576317383404E-2"/>
                  <c:y val="8.533012802594063E-2"/>
                </c:manualLayout>
              </c:layout>
              <c:spPr>
                <a:noFill/>
                <a:ln>
                  <a:noFill/>
                </a:ln>
                <a:effectLst/>
              </c:spPr>
              <c:txPr>
                <a:bodyPr rot="0" spcFirstLastPara="1" vertOverflow="ellipsis" vert="horz" wrap="square" lIns="38100" tIns="19050" rIns="38100" bIns="19050" anchor="b"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21D5-4A6C-8152-FB1E3730D2C3}"/>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b"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Sheet1!$A$2:$A$6</c:f>
              <c:strCache>
                <c:ptCount val="5"/>
                <c:pt idx="0">
                  <c:v>Definitely yes</c:v>
                </c:pt>
                <c:pt idx="1">
                  <c:v>Probably yes</c:v>
                </c:pt>
                <c:pt idx="2">
                  <c:v>Probably no</c:v>
                </c:pt>
                <c:pt idx="3">
                  <c:v>Definitely no</c:v>
                </c:pt>
                <c:pt idx="4">
                  <c:v>Don't know</c:v>
                </c:pt>
              </c:strCache>
            </c:strRef>
          </c:cat>
          <c:val>
            <c:numRef>
              <c:f>Sheet1!$B$2:$B$6</c:f>
              <c:numCache>
                <c:formatCode>0%</c:formatCode>
                <c:ptCount val="5"/>
                <c:pt idx="0">
                  <c:v>0.51</c:v>
                </c:pt>
                <c:pt idx="1">
                  <c:v>0.38</c:v>
                </c:pt>
                <c:pt idx="2">
                  <c:v>0.06</c:v>
                </c:pt>
                <c:pt idx="3">
                  <c:v>0.02</c:v>
                </c:pt>
                <c:pt idx="4">
                  <c:v>0.04</c:v>
                </c:pt>
              </c:numCache>
            </c:numRef>
          </c:val>
          <c:extLst xmlns:c16r2="http://schemas.microsoft.com/office/drawing/2015/06/chart">
            <c:ext xmlns:c16="http://schemas.microsoft.com/office/drawing/2014/chart" uri="{C3380CC4-5D6E-409C-BE32-E72D297353CC}">
              <c16:uniqueId val="{0000000C-21D5-4A6C-8152-FB1E3730D2C3}"/>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vl1pPr>
          </a:lstStyle>
          <a:p>
            <a:endParaRPr lang="en-NZ" dirty="0">
              <a:latin typeface="Candara" panose="020E0502030303020204" pitchFamily="34" charset="0"/>
            </a:endParaRPr>
          </a:p>
        </p:txBody>
      </p:sp>
      <p:sp>
        <p:nvSpPr>
          <p:cNvPr id="3" name="Date Placeholder 2"/>
          <p:cNvSpPr>
            <a:spLocks noGrp="1"/>
          </p:cNvSpPr>
          <p:nvPr>
            <p:ph type="dt" sz="quarter" idx="1"/>
          </p:nvPr>
        </p:nvSpPr>
        <p:spPr>
          <a:xfrm>
            <a:off x="3855839" y="0"/>
            <a:ext cx="2949786" cy="498693"/>
          </a:xfrm>
          <a:prstGeom prst="rect">
            <a:avLst/>
          </a:prstGeom>
        </p:spPr>
        <p:txBody>
          <a:bodyPr vert="horz" lIns="91559" tIns="45779" rIns="91559" bIns="45779" rtlCol="0"/>
          <a:lstStyle>
            <a:lvl1pPr algn="r">
              <a:defRPr sz="1200"/>
            </a:lvl1pPr>
          </a:lstStyle>
          <a:p>
            <a:fld id="{DE83ABC3-6F42-4EA7-A4BD-4ED010DEB11C}" type="datetimeFigureOut">
              <a:rPr lang="en-NZ" smtClean="0">
                <a:latin typeface="Candara" panose="020E0502030303020204" pitchFamily="34" charset="0"/>
              </a:rPr>
              <a:t>21/12/2018</a:t>
            </a:fld>
            <a:endParaRPr lang="en-NZ" dirty="0">
              <a:latin typeface="Candara" panose="020E0502030303020204" pitchFamily="34" charset="0"/>
            </a:endParaRPr>
          </a:p>
        </p:txBody>
      </p:sp>
      <p:sp>
        <p:nvSpPr>
          <p:cNvPr id="4" name="Footer Placeholder 3"/>
          <p:cNvSpPr>
            <a:spLocks noGrp="1"/>
          </p:cNvSpPr>
          <p:nvPr>
            <p:ph type="ftr" sz="quarter" idx="2"/>
          </p:nvPr>
        </p:nvSpPr>
        <p:spPr>
          <a:xfrm>
            <a:off x="1" y="9440647"/>
            <a:ext cx="2949786" cy="498692"/>
          </a:xfrm>
          <a:prstGeom prst="rect">
            <a:avLst/>
          </a:prstGeom>
        </p:spPr>
        <p:txBody>
          <a:bodyPr vert="horz" lIns="91559" tIns="45779" rIns="91559" bIns="45779" rtlCol="0" anchor="b"/>
          <a:lstStyle>
            <a:lvl1pPr algn="l">
              <a:defRPr sz="1200"/>
            </a:lvl1pPr>
          </a:lstStyle>
          <a:p>
            <a:endParaRPr lang="en-NZ" dirty="0">
              <a:latin typeface="Candara" panose="020E0502030303020204" pitchFamily="34" charset="0"/>
            </a:endParaRPr>
          </a:p>
        </p:txBody>
      </p:sp>
      <p:sp>
        <p:nvSpPr>
          <p:cNvPr id="5" name="Slide Number Placeholder 4"/>
          <p:cNvSpPr>
            <a:spLocks noGrp="1"/>
          </p:cNvSpPr>
          <p:nvPr>
            <p:ph type="sldNum" sz="quarter" idx="3"/>
          </p:nvPr>
        </p:nvSpPr>
        <p:spPr>
          <a:xfrm>
            <a:off x="3855839" y="9440647"/>
            <a:ext cx="2949786" cy="498692"/>
          </a:xfrm>
          <a:prstGeom prst="rect">
            <a:avLst/>
          </a:prstGeom>
        </p:spPr>
        <p:txBody>
          <a:bodyPr vert="horz" lIns="91559" tIns="45779" rIns="91559" bIns="45779" rtlCol="0" anchor="b"/>
          <a:lstStyle>
            <a:lvl1pPr algn="r">
              <a:defRPr sz="1200"/>
            </a:lvl1pPr>
          </a:lstStyle>
          <a:p>
            <a:fld id="{1D136EB2-BFAD-49A1-BC88-F0D954140335}" type="slidenum">
              <a:rPr lang="en-NZ" smtClean="0">
                <a:latin typeface="Candara" panose="020E0502030303020204" pitchFamily="34" charset="0"/>
              </a:rPr>
              <a:t>‹#›</a:t>
            </a:fld>
            <a:endParaRPr lang="en-NZ" dirty="0">
              <a:latin typeface="Candara" panose="020E0502030303020204" pitchFamily="34" charset="0"/>
            </a:endParaRPr>
          </a:p>
        </p:txBody>
      </p:sp>
    </p:spTree>
    <p:extLst>
      <p:ext uri="{BB962C8B-B14F-4D97-AF65-F5344CB8AC3E}">
        <p14:creationId xmlns:p14="http://schemas.microsoft.com/office/powerpoint/2010/main" val="1759539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atin typeface="Candara" panose="020E0502030303020204" pitchFamily="34" charset="0"/>
              </a:defRPr>
            </a:lvl1pPr>
          </a:lstStyle>
          <a:p>
            <a:endParaRPr lang="en-NZ" dirty="0"/>
          </a:p>
        </p:txBody>
      </p:sp>
      <p:sp>
        <p:nvSpPr>
          <p:cNvPr id="3" name="Date Placeholder 2"/>
          <p:cNvSpPr>
            <a:spLocks noGrp="1"/>
          </p:cNvSpPr>
          <p:nvPr>
            <p:ph type="dt" idx="1"/>
          </p:nvPr>
        </p:nvSpPr>
        <p:spPr>
          <a:xfrm>
            <a:off x="3855839" y="0"/>
            <a:ext cx="2949786" cy="498693"/>
          </a:xfrm>
          <a:prstGeom prst="rect">
            <a:avLst/>
          </a:prstGeom>
        </p:spPr>
        <p:txBody>
          <a:bodyPr vert="horz" lIns="91559" tIns="45779" rIns="91559" bIns="45779" rtlCol="0"/>
          <a:lstStyle>
            <a:lvl1pPr algn="r">
              <a:defRPr sz="1200">
                <a:latin typeface="Candara" panose="020E0502030303020204" pitchFamily="34" charset="0"/>
              </a:defRPr>
            </a:lvl1pPr>
          </a:lstStyle>
          <a:p>
            <a:fld id="{C5FB80A8-65A9-4599-A78D-57DD18E2E44E}" type="datetimeFigureOut">
              <a:rPr lang="en-NZ" smtClean="0"/>
              <a:pPr/>
              <a:t>21/12/2018</a:t>
            </a:fld>
            <a:endParaRPr lang="en-NZ" dirty="0"/>
          </a:p>
        </p:txBody>
      </p:sp>
      <p:sp>
        <p:nvSpPr>
          <p:cNvPr id="4" name="Slide Image Placeholder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en-NZ" dirty="0"/>
          </a:p>
        </p:txBody>
      </p:sp>
      <p:sp>
        <p:nvSpPr>
          <p:cNvPr id="5" name="Notes Placeholder 4"/>
          <p:cNvSpPr>
            <a:spLocks noGrp="1"/>
          </p:cNvSpPr>
          <p:nvPr>
            <p:ph type="body" sz="quarter" idx="3"/>
          </p:nvPr>
        </p:nvSpPr>
        <p:spPr>
          <a:xfrm>
            <a:off x="680721" y="4783306"/>
            <a:ext cx="5445760" cy="3913615"/>
          </a:xfrm>
          <a:prstGeom prst="rect">
            <a:avLst/>
          </a:prstGeom>
        </p:spPr>
        <p:txBody>
          <a:bodyPr vert="horz" lIns="91559" tIns="45779" rIns="91559" bIns="4577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6" name="Footer Placeholder 5"/>
          <p:cNvSpPr>
            <a:spLocks noGrp="1"/>
          </p:cNvSpPr>
          <p:nvPr>
            <p:ph type="ftr" sz="quarter" idx="4"/>
          </p:nvPr>
        </p:nvSpPr>
        <p:spPr>
          <a:xfrm>
            <a:off x="1" y="9440647"/>
            <a:ext cx="2949786" cy="498692"/>
          </a:xfrm>
          <a:prstGeom prst="rect">
            <a:avLst/>
          </a:prstGeom>
        </p:spPr>
        <p:txBody>
          <a:bodyPr vert="horz" lIns="91559" tIns="45779" rIns="91559" bIns="45779" rtlCol="0" anchor="b"/>
          <a:lstStyle>
            <a:lvl1pPr algn="l">
              <a:defRPr sz="1200">
                <a:latin typeface="Candara" panose="020E0502030303020204" pitchFamily="34" charset="0"/>
              </a:defRPr>
            </a:lvl1pPr>
          </a:lstStyle>
          <a:p>
            <a:endParaRPr lang="en-NZ" dirty="0"/>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59" tIns="45779" rIns="91559" bIns="45779" rtlCol="0" anchor="b"/>
          <a:lstStyle>
            <a:lvl1pPr algn="r">
              <a:defRPr sz="1200">
                <a:latin typeface="Candara" panose="020E0502030303020204" pitchFamily="34" charset="0"/>
              </a:defRPr>
            </a:lvl1pPr>
          </a:lstStyle>
          <a:p>
            <a:fld id="{FAAA2E9D-E6CE-4AA3-A172-9FE34DF8264C}" type="slidenum">
              <a:rPr lang="en-NZ" smtClean="0"/>
              <a:pPr/>
              <a:t>‹#›</a:t>
            </a:fld>
            <a:endParaRPr lang="en-NZ" dirty="0"/>
          </a:p>
        </p:txBody>
      </p:sp>
    </p:spTree>
    <p:extLst>
      <p:ext uri="{BB962C8B-B14F-4D97-AF65-F5344CB8AC3E}">
        <p14:creationId xmlns:p14="http://schemas.microsoft.com/office/powerpoint/2010/main" val="4163418140"/>
      </p:ext>
    </p:extLst>
  </p:cSld>
  <p:clrMap bg1="lt1" tx1="dk1" bg2="lt2" tx2="dk2" accent1="accent1" accent2="accent2" accent3="accent3" accent4="accent4" accent5="accent5" accent6="accent6" hlink="hlink" folHlink="folHlink"/>
  <p:notesStyle>
    <a:lvl1pPr marL="0" algn="l" defTabSz="633039" rtl="0" eaLnBrk="1" latinLnBrk="0" hangingPunct="1">
      <a:defRPr sz="831" kern="1200">
        <a:solidFill>
          <a:schemeClr val="tx1"/>
        </a:solidFill>
        <a:latin typeface="Candara" panose="020E0502030303020204" pitchFamily="34" charset="0"/>
        <a:ea typeface="+mn-ea"/>
        <a:cs typeface="+mn-cs"/>
      </a:defRPr>
    </a:lvl1pPr>
    <a:lvl2pPr marL="316520" algn="l" defTabSz="633039" rtl="0" eaLnBrk="1" latinLnBrk="0" hangingPunct="1">
      <a:defRPr sz="831" kern="1200">
        <a:solidFill>
          <a:schemeClr val="tx1"/>
        </a:solidFill>
        <a:latin typeface="Candara" panose="020E0502030303020204" pitchFamily="34" charset="0"/>
        <a:ea typeface="+mn-ea"/>
        <a:cs typeface="+mn-cs"/>
      </a:defRPr>
    </a:lvl2pPr>
    <a:lvl3pPr marL="633039" algn="l" defTabSz="633039" rtl="0" eaLnBrk="1" latinLnBrk="0" hangingPunct="1">
      <a:defRPr sz="831" kern="1200">
        <a:solidFill>
          <a:schemeClr val="tx1"/>
        </a:solidFill>
        <a:latin typeface="Candara" panose="020E0502030303020204" pitchFamily="34" charset="0"/>
        <a:ea typeface="+mn-ea"/>
        <a:cs typeface="+mn-cs"/>
      </a:defRPr>
    </a:lvl3pPr>
    <a:lvl4pPr marL="949559" algn="l" defTabSz="633039" rtl="0" eaLnBrk="1" latinLnBrk="0" hangingPunct="1">
      <a:defRPr sz="831" kern="1200">
        <a:solidFill>
          <a:schemeClr val="tx1"/>
        </a:solidFill>
        <a:latin typeface="Candara" panose="020E0502030303020204" pitchFamily="34" charset="0"/>
        <a:ea typeface="+mn-ea"/>
        <a:cs typeface="+mn-cs"/>
      </a:defRPr>
    </a:lvl4pPr>
    <a:lvl5pPr marL="1266078" algn="l" defTabSz="633039" rtl="0" eaLnBrk="1" latinLnBrk="0" hangingPunct="1">
      <a:defRPr sz="831" kern="1200">
        <a:solidFill>
          <a:schemeClr val="tx1"/>
        </a:solidFill>
        <a:latin typeface="Candara" panose="020E0502030303020204" pitchFamily="34" charset="0"/>
        <a:ea typeface="+mn-ea"/>
        <a:cs typeface="+mn-cs"/>
      </a:defRPr>
    </a:lvl5pPr>
    <a:lvl6pPr marL="1582598" algn="l" defTabSz="633039" rtl="0" eaLnBrk="1" latinLnBrk="0" hangingPunct="1">
      <a:defRPr sz="831" kern="1200">
        <a:solidFill>
          <a:schemeClr val="tx1"/>
        </a:solidFill>
        <a:latin typeface="+mn-lt"/>
        <a:ea typeface="+mn-ea"/>
        <a:cs typeface="+mn-cs"/>
      </a:defRPr>
    </a:lvl6pPr>
    <a:lvl7pPr marL="1899117" algn="l" defTabSz="633039" rtl="0" eaLnBrk="1" latinLnBrk="0" hangingPunct="1">
      <a:defRPr sz="831" kern="1200">
        <a:solidFill>
          <a:schemeClr val="tx1"/>
        </a:solidFill>
        <a:latin typeface="+mn-lt"/>
        <a:ea typeface="+mn-ea"/>
        <a:cs typeface="+mn-cs"/>
      </a:defRPr>
    </a:lvl7pPr>
    <a:lvl8pPr marL="2215637" algn="l" defTabSz="633039" rtl="0" eaLnBrk="1" latinLnBrk="0" hangingPunct="1">
      <a:defRPr sz="831" kern="1200">
        <a:solidFill>
          <a:schemeClr val="tx1"/>
        </a:solidFill>
        <a:latin typeface="+mn-lt"/>
        <a:ea typeface="+mn-ea"/>
        <a:cs typeface="+mn-cs"/>
      </a:defRPr>
    </a:lvl8pPr>
    <a:lvl9pPr marL="2532156" algn="l" defTabSz="633039" rtl="0" eaLnBrk="1" latinLnBrk="0" hangingPunct="1">
      <a:defRPr sz="83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FAAA2E9D-E6CE-4AA3-A172-9FE34DF8264C}" type="slidenum">
              <a:rPr lang="en-NZ" smtClean="0"/>
              <a:pPr/>
              <a:t>2</a:t>
            </a:fld>
            <a:endParaRPr lang="en-NZ" dirty="0"/>
          </a:p>
        </p:txBody>
      </p:sp>
    </p:spTree>
    <p:extLst>
      <p:ext uri="{BB962C8B-B14F-4D97-AF65-F5344CB8AC3E}">
        <p14:creationId xmlns:p14="http://schemas.microsoft.com/office/powerpoint/2010/main" val="8007674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00B0F0"/>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22000"/>
          <a:stretch/>
        </p:blipFill>
        <p:spPr>
          <a:xfrm>
            <a:off x="0" y="0"/>
            <a:ext cx="9049492" cy="6858000"/>
          </a:xfrm>
          <a:prstGeom prst="rect">
            <a:avLst/>
          </a:prstGeom>
        </p:spPr>
      </p:pic>
      <p:grpSp>
        <p:nvGrpSpPr>
          <p:cNvPr id="16" name="Group 15"/>
          <p:cNvGrpSpPr/>
          <p:nvPr userDrawn="1"/>
        </p:nvGrpSpPr>
        <p:grpSpPr>
          <a:xfrm>
            <a:off x="4042140" y="0"/>
            <a:ext cx="5880188" cy="6858000"/>
            <a:chOff x="4025812" y="0"/>
            <a:chExt cx="5880188" cy="6858000"/>
          </a:xfrm>
          <a:solidFill>
            <a:srgbClr val="326279"/>
          </a:solidFill>
        </p:grpSpPr>
        <p:sp>
          <p:nvSpPr>
            <p:cNvPr id="8" name="Rectangle 7"/>
            <p:cNvSpPr/>
            <p:nvPr userDrawn="1"/>
          </p:nvSpPr>
          <p:spPr>
            <a:xfrm>
              <a:off x="7774809" y="0"/>
              <a:ext cx="2131191"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Right Triangle 6"/>
            <p:cNvSpPr/>
            <p:nvPr userDrawn="1"/>
          </p:nvSpPr>
          <p:spPr>
            <a:xfrm flipH="1">
              <a:off x="4025812" y="0"/>
              <a:ext cx="3748997" cy="68580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7" name="Rectangle 16"/>
          <p:cNvSpPr/>
          <p:nvPr userDrawn="1"/>
        </p:nvSpPr>
        <p:spPr>
          <a:xfrm>
            <a:off x="0" y="352080"/>
            <a:ext cx="7617279" cy="2510228"/>
          </a:xfrm>
          <a:prstGeom prst="rect">
            <a:avLst/>
          </a:prstGeom>
          <a:solidFill>
            <a:schemeClr val="bg1">
              <a:lumMod val="85000"/>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itle 1"/>
          <p:cNvSpPr>
            <a:spLocks noGrp="1"/>
          </p:cNvSpPr>
          <p:nvPr>
            <p:ph type="ctrTitle"/>
          </p:nvPr>
        </p:nvSpPr>
        <p:spPr>
          <a:xfrm>
            <a:off x="109143" y="366822"/>
            <a:ext cx="6114274" cy="2387600"/>
          </a:xfrm>
        </p:spPr>
        <p:txBody>
          <a:bodyPr anchor="ctr"/>
          <a:lstStyle>
            <a:lvl1pPr algn="ctr">
              <a:defRPr sz="4800">
                <a:solidFill>
                  <a:schemeClr val="tx1">
                    <a:lumMod val="65000"/>
                    <a:lumOff val="35000"/>
                  </a:schemeClr>
                </a:solidFill>
              </a:defRPr>
            </a:lvl1pPr>
          </a:lstStyle>
          <a:p>
            <a:r>
              <a:rPr lang="en-US" dirty="0"/>
              <a:t>Click to edit Master title style</a:t>
            </a:r>
          </a:p>
        </p:txBody>
      </p:sp>
      <p:sp>
        <p:nvSpPr>
          <p:cNvPr id="10" name="Isosceles Triangle 9"/>
          <p:cNvSpPr/>
          <p:nvPr userDrawn="1"/>
        </p:nvSpPr>
        <p:spPr>
          <a:xfrm rot="389754">
            <a:off x="6368947" y="313171"/>
            <a:ext cx="2155886" cy="2695080"/>
          </a:xfrm>
          <a:prstGeom prst="triangle">
            <a:avLst>
              <a:gd name="adj" fmla="val 51196"/>
            </a:avLst>
          </a:prstGeom>
          <a:solidFill>
            <a:srgbClr val="326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11" name="Group 10"/>
          <p:cNvGrpSpPr/>
          <p:nvPr userDrawn="1"/>
        </p:nvGrpSpPr>
        <p:grpSpPr>
          <a:xfrm>
            <a:off x="6155331" y="2990980"/>
            <a:ext cx="3528338" cy="3528338"/>
            <a:chOff x="6155331" y="2990980"/>
            <a:chExt cx="3528338" cy="3528338"/>
          </a:xfrm>
        </p:grpSpPr>
        <p:sp>
          <p:nvSpPr>
            <p:cNvPr id="5" name="Oval 4"/>
            <p:cNvSpPr/>
            <p:nvPr userDrawn="1"/>
          </p:nvSpPr>
          <p:spPr>
            <a:xfrm>
              <a:off x="6155331" y="2990980"/>
              <a:ext cx="3528338" cy="3528338"/>
            </a:xfrm>
            <a:prstGeom prst="ellipse">
              <a:avLst/>
            </a:prstGeom>
            <a:solidFill>
              <a:srgbClr val="111111"/>
            </a:solidFill>
            <a:ln w="136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lumMod val="65000"/>
                    <a:lumOff val="35000"/>
                  </a:schemeClr>
                </a:solidFill>
              </a:endParaRPr>
            </a:p>
          </p:txBody>
        </p:sp>
        <p:cxnSp>
          <p:nvCxnSpPr>
            <p:cNvPr id="13" name="Straight Connector 12"/>
            <p:cNvCxnSpPr/>
            <p:nvPr/>
          </p:nvCxnSpPr>
          <p:spPr>
            <a:xfrm>
              <a:off x="6918051" y="4712549"/>
              <a:ext cx="20497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789698" y="4530257"/>
              <a:ext cx="306494" cy="284052"/>
            </a:xfrm>
            <a:prstGeom prst="rect">
              <a:avLst/>
            </a:prstGeom>
            <a:solidFill>
              <a:srgbClr val="111111"/>
            </a:solidFill>
          </p:spPr>
          <p:txBody>
            <a:bodyPr wrap="none" rtlCol="0" anchor="ctr">
              <a:spAutoFit/>
            </a:bodyPr>
            <a:lstStyle/>
            <a:p>
              <a:pPr algn="ctr"/>
              <a:r>
                <a:rPr lang="en-NZ" dirty="0">
                  <a:solidFill>
                    <a:schemeClr val="bg1"/>
                  </a:solidFill>
                </a:rPr>
                <a:t>//</a:t>
              </a:r>
            </a:p>
          </p:txBody>
        </p:sp>
        <p:pic>
          <p:nvPicPr>
            <p:cNvPr id="3" name="Picture 2"/>
            <p:cNvPicPr>
              <a:picLocks noChangeAspect="1"/>
            </p:cNvPicPr>
            <p:nvPr userDrawn="1"/>
          </p:nvPicPr>
          <p:blipFill>
            <a:blip r:embed="rId3">
              <a:lum bright="70000" contrast="-70000"/>
              <a:extLst>
                <a:ext uri="{28A0092B-C50C-407E-A947-70E740481C1C}">
                  <a14:useLocalDpi xmlns:a14="http://schemas.microsoft.com/office/drawing/2010/main" val="0"/>
                </a:ext>
              </a:extLst>
            </a:blip>
            <a:stretch>
              <a:fillRect/>
            </a:stretch>
          </p:blipFill>
          <p:spPr>
            <a:xfrm>
              <a:off x="6317315" y="4722908"/>
              <a:ext cx="3251257" cy="1048382"/>
            </a:xfrm>
            <a:prstGeom prst="rect">
              <a:avLst/>
            </a:prstGeom>
          </p:spPr>
        </p:pic>
        <p:pic>
          <p:nvPicPr>
            <p:cNvPr id="4" name="Picture 3"/>
            <p:cNvPicPr>
              <a:picLocks noChangeAspect="1"/>
            </p:cNvPicPr>
            <p:nvPr userDrawn="1"/>
          </p:nvPicPr>
          <p:blipFill rotWithShape="1">
            <a:blip r:embed="rId4"/>
            <a:srcRect l="12249" t="9182" r="8610" b="12198"/>
            <a:stretch/>
          </p:blipFill>
          <p:spPr>
            <a:xfrm>
              <a:off x="6847708" y="3676875"/>
              <a:ext cx="2269760" cy="917361"/>
            </a:xfrm>
            <a:prstGeom prst="rect">
              <a:avLst/>
            </a:prstGeom>
          </p:spPr>
        </p:pic>
      </p:grpSp>
    </p:spTree>
    <p:extLst>
      <p:ext uri="{BB962C8B-B14F-4D97-AF65-F5344CB8AC3E}">
        <p14:creationId xmlns:p14="http://schemas.microsoft.com/office/powerpoint/2010/main" val="2234060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a:srcRect l="14477"/>
          <a:stretch/>
        </p:blipFill>
        <p:spPr>
          <a:xfrm>
            <a:off x="-16329" y="0"/>
            <a:ext cx="9922329" cy="6858000"/>
          </a:xfrm>
          <a:prstGeom prst="rect">
            <a:avLst/>
          </a:prstGeom>
        </p:spPr>
      </p:pic>
      <p:sp>
        <p:nvSpPr>
          <p:cNvPr id="9" name="Title 1"/>
          <p:cNvSpPr>
            <a:spLocks noGrp="1"/>
          </p:cNvSpPr>
          <p:nvPr>
            <p:ph type="ctrTitle" hasCustomPrompt="1"/>
          </p:nvPr>
        </p:nvSpPr>
        <p:spPr>
          <a:xfrm>
            <a:off x="3388179" y="1208077"/>
            <a:ext cx="6517821" cy="1470025"/>
          </a:xfrm>
          <a:solidFill>
            <a:schemeClr val="bg1">
              <a:alpha val="60000"/>
            </a:schemeClr>
          </a:solidFill>
          <a:effectLst>
            <a:reflection blurRad="6350" stA="52000" endA="300" endPos="35000" dir="5400000" sy="-100000" algn="bl" rotWithShape="0"/>
          </a:effectLst>
        </p:spPr>
        <p:txBody>
          <a:bodyPr anchor="ctr">
            <a:noAutofit/>
          </a:bodyPr>
          <a:lstStyle>
            <a:lvl1pPr algn="ctr">
              <a:defRPr sz="4400">
                <a:solidFill>
                  <a:schemeClr val="tx1">
                    <a:lumMod val="65000"/>
                    <a:lumOff val="35000"/>
                  </a:schemeClr>
                </a:solidFill>
              </a:defRPr>
            </a:lvl1pPr>
          </a:lstStyle>
          <a:p>
            <a:r>
              <a:rPr lang="en-US" dirty="0"/>
              <a:t>Click to Divider Title</a:t>
            </a:r>
            <a:endParaRPr lang="en-NZ" dirty="0"/>
          </a:p>
        </p:txBody>
      </p:sp>
      <p:sp>
        <p:nvSpPr>
          <p:cNvPr id="5" name="Oval 4"/>
          <p:cNvSpPr/>
          <p:nvPr userDrawn="1"/>
        </p:nvSpPr>
        <p:spPr>
          <a:xfrm flipH="1">
            <a:off x="130632" y="141643"/>
            <a:ext cx="3528338" cy="3528338"/>
          </a:xfrm>
          <a:prstGeom prst="ellipse">
            <a:avLst/>
          </a:prstGeom>
          <a:solidFill>
            <a:schemeClr val="bg1">
              <a:alpha val="80000"/>
            </a:schemeClr>
          </a:solidFill>
          <a:ln w="136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58269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4" name="TextBox 13"/>
          <p:cNvSpPr txBox="1"/>
          <p:nvPr userDrawn="1"/>
        </p:nvSpPr>
        <p:spPr>
          <a:xfrm>
            <a:off x="9522317" y="6531629"/>
            <a:ext cx="288862" cy="338554"/>
          </a:xfrm>
          <a:prstGeom prst="rect">
            <a:avLst/>
          </a:prstGeom>
          <a:noFill/>
        </p:spPr>
        <p:txBody>
          <a:bodyPr wrap="none" rtlCol="0">
            <a:spAutoFit/>
          </a:bodyPr>
          <a:lstStyle>
            <a:defPPr>
              <a:defRPr lang="en-US"/>
            </a:defPPr>
            <a:lvl1pPr>
              <a:defRPr sz="1050">
                <a:solidFill>
                  <a:schemeClr val="tx1">
                    <a:lumMod val="65000"/>
                    <a:lumOff val="35000"/>
                  </a:schemeClr>
                </a:solidFill>
              </a:defRPr>
            </a:lvl1pPr>
          </a:lstStyle>
          <a:p>
            <a:pPr lvl="0"/>
            <a:fld id="{1DD5DC13-23FF-4CF8-A3AD-616375BD08AD}" type="slidenum">
              <a:rPr lang="en-NZ" sz="1600" smtClean="0"/>
              <a:pPr lvl="0"/>
              <a:t>‹#›</a:t>
            </a:fld>
            <a:endParaRPr lang="en-NZ" sz="1600" dirty="0"/>
          </a:p>
        </p:txBody>
      </p:sp>
      <p:sp>
        <p:nvSpPr>
          <p:cNvPr id="16" name="TextBox 15"/>
          <p:cNvSpPr txBox="1"/>
          <p:nvPr userDrawn="1"/>
        </p:nvSpPr>
        <p:spPr>
          <a:xfrm>
            <a:off x="8970804" y="6582112"/>
            <a:ext cx="639919" cy="253916"/>
          </a:xfrm>
          <a:prstGeom prst="rect">
            <a:avLst/>
          </a:prstGeom>
          <a:noFill/>
        </p:spPr>
        <p:txBody>
          <a:bodyPr wrap="none" rtlCol="0">
            <a:spAutoFit/>
          </a:bodyPr>
          <a:lstStyle/>
          <a:p>
            <a:r>
              <a:rPr lang="en-NZ" sz="1050" baseline="0" dirty="0">
                <a:solidFill>
                  <a:schemeClr val="tx1">
                    <a:lumMod val="65000"/>
                    <a:lumOff val="35000"/>
                  </a:schemeClr>
                </a:solidFill>
              </a:rPr>
              <a:t>SLIDE   |</a:t>
            </a:r>
            <a:endParaRPr lang="en-NZ" sz="1050" dirty="0">
              <a:solidFill>
                <a:schemeClr val="tx1">
                  <a:lumMod val="65000"/>
                  <a:lumOff val="35000"/>
                </a:schemeClr>
              </a:solidFill>
            </a:endParaRPr>
          </a:p>
        </p:txBody>
      </p:sp>
      <p:sp>
        <p:nvSpPr>
          <p:cNvPr id="17" name="Rectangle 16"/>
          <p:cNvSpPr/>
          <p:nvPr userDrawn="1"/>
        </p:nvSpPr>
        <p:spPr>
          <a:xfrm>
            <a:off x="1" y="0"/>
            <a:ext cx="1656862" cy="68580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63"/>
          </a:p>
        </p:txBody>
      </p:sp>
      <p:cxnSp>
        <p:nvCxnSpPr>
          <p:cNvPr id="19" name="Straight Connector 18"/>
          <p:cNvCxnSpPr/>
          <p:nvPr userDrawn="1"/>
        </p:nvCxnSpPr>
        <p:spPr>
          <a:xfrm>
            <a:off x="1" y="482670"/>
            <a:ext cx="80191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1643735" y="0"/>
            <a:ext cx="105300" cy="6858000"/>
          </a:xfrm>
          <a:prstGeom prst="rect">
            <a:avLst/>
          </a:prstGeom>
          <a:solidFill>
            <a:srgbClr val="326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63"/>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5048" y="6366779"/>
            <a:ext cx="1392732" cy="414338"/>
          </a:xfrm>
          <a:prstGeom prst="rect">
            <a:avLst/>
          </a:prstGeom>
        </p:spPr>
      </p:pic>
    </p:spTree>
    <p:extLst>
      <p:ext uri="{BB962C8B-B14F-4D97-AF65-F5344CB8AC3E}">
        <p14:creationId xmlns:p14="http://schemas.microsoft.com/office/powerpoint/2010/main" val="14973325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3267" y="1370627"/>
            <a:ext cx="9383593" cy="49685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2" name="Title Placeholder 1"/>
          <p:cNvSpPr>
            <a:spLocks noGrp="1"/>
          </p:cNvSpPr>
          <p:nvPr>
            <p:ph type="title"/>
          </p:nvPr>
        </p:nvSpPr>
        <p:spPr>
          <a:xfrm>
            <a:off x="1181500" y="127899"/>
            <a:ext cx="7647125" cy="850106"/>
          </a:xfrm>
          <a:prstGeom prst="rect">
            <a:avLst/>
          </a:prstGeom>
        </p:spPr>
        <p:txBody>
          <a:bodyPr vert="horz" lIns="91440" tIns="45720" rIns="91440" bIns="45720" rtlCol="0" anchor="ctr">
            <a:noAutofit/>
          </a:bodyPr>
          <a:lstStyle/>
          <a:p>
            <a:r>
              <a:rPr lang="en-US" dirty="0"/>
              <a:t>Click to edit Master title style</a:t>
            </a:r>
            <a:endParaRPr lang="en-NZ" dirty="0"/>
          </a:p>
        </p:txBody>
      </p:sp>
    </p:spTree>
    <p:extLst>
      <p:ext uri="{BB962C8B-B14F-4D97-AF65-F5344CB8AC3E}">
        <p14:creationId xmlns:p14="http://schemas.microsoft.com/office/powerpoint/2010/main" val="3321027497"/>
      </p:ext>
    </p:extLst>
  </p:cSld>
  <p:clrMap bg1="lt1" tx1="dk1" bg2="lt2" tx2="dk2" accent1="accent1" accent2="accent2" accent3="accent3" accent4="accent4" accent5="accent5" accent6="accent6" hlink="hlink" folHlink="folHlink"/>
  <p:sldLayoutIdLst>
    <p:sldLayoutId id="2147483663" r:id="rId1"/>
    <p:sldLayoutId id="2147483651" r:id="rId2"/>
    <p:sldLayoutId id="2147483654" r:id="rId3"/>
  </p:sldLayoutIdLst>
  <p:txStyles>
    <p:titleStyle>
      <a:lvl1pPr algn="l" defTabSz="1219170" rtl="0" eaLnBrk="1" latinLnBrk="0" hangingPunct="1">
        <a:spcBef>
          <a:spcPct val="0"/>
        </a:spcBef>
        <a:buNone/>
        <a:defRPr sz="3200" kern="1200">
          <a:solidFill>
            <a:schemeClr val="tx1">
              <a:lumMod val="65000"/>
              <a:lumOff val="35000"/>
            </a:schemeClr>
          </a:solidFill>
          <a:latin typeface="+mj-lt"/>
          <a:ea typeface="+mj-ea"/>
          <a:cs typeface="+mj-cs"/>
        </a:defRPr>
      </a:lvl1pPr>
    </p:titleStyle>
    <p:bodyStyle>
      <a:lvl1pPr marL="0" indent="0" algn="l" defTabSz="1219170" rtl="0" eaLnBrk="1" latinLnBrk="0" hangingPunct="1">
        <a:spcBef>
          <a:spcPct val="20000"/>
        </a:spcBef>
        <a:buFontTx/>
        <a:buNone/>
        <a:defRPr sz="2400" kern="1200">
          <a:solidFill>
            <a:schemeClr val="tx1">
              <a:lumMod val="65000"/>
              <a:lumOff val="35000"/>
            </a:schemeClr>
          </a:solidFill>
          <a:latin typeface="+mn-lt"/>
          <a:ea typeface="+mn-ea"/>
          <a:cs typeface="+mn-cs"/>
        </a:defRPr>
      </a:lvl1pPr>
      <a:lvl2pPr marL="990575" indent="-380991" algn="l" defTabSz="121917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523963" indent="-304793" algn="l" defTabSz="121917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2133547" indent="-304793" algn="l" defTabSz="121917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743133" indent="-304793" algn="l" defTabSz="121917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3352718"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3"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8"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3" indent="-304793"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5" algn="l" defTabSz="1219170" rtl="0" eaLnBrk="1" latinLnBrk="0" hangingPunct="1">
        <a:defRPr sz="2400" kern="1200">
          <a:solidFill>
            <a:schemeClr val="tx1"/>
          </a:solidFill>
          <a:latin typeface="+mn-lt"/>
          <a:ea typeface="+mn-ea"/>
          <a:cs typeface="+mn-cs"/>
        </a:defRPr>
      </a:lvl4pPr>
      <a:lvl5pPr marL="2438340" algn="l" defTabSz="1219170" rtl="0" eaLnBrk="1" latinLnBrk="0" hangingPunct="1">
        <a:defRPr sz="2400" kern="1200">
          <a:solidFill>
            <a:schemeClr val="tx1"/>
          </a:solidFill>
          <a:latin typeface="+mn-lt"/>
          <a:ea typeface="+mn-ea"/>
          <a:cs typeface="+mn-cs"/>
        </a:defRPr>
      </a:lvl5pPr>
      <a:lvl6pPr marL="3047925" algn="l" defTabSz="1219170" rtl="0" eaLnBrk="1" latinLnBrk="0" hangingPunct="1">
        <a:defRPr sz="2400" kern="1200">
          <a:solidFill>
            <a:schemeClr val="tx1"/>
          </a:solidFill>
          <a:latin typeface="+mn-lt"/>
          <a:ea typeface="+mn-ea"/>
          <a:cs typeface="+mn-cs"/>
        </a:defRPr>
      </a:lvl6pPr>
      <a:lvl7pPr marL="3657510" algn="l" defTabSz="1219170" rtl="0" eaLnBrk="1" latinLnBrk="0" hangingPunct="1">
        <a:defRPr sz="2400" kern="1200">
          <a:solidFill>
            <a:schemeClr val="tx1"/>
          </a:solidFill>
          <a:latin typeface="+mn-lt"/>
          <a:ea typeface="+mn-ea"/>
          <a:cs typeface="+mn-cs"/>
        </a:defRPr>
      </a:lvl7pPr>
      <a:lvl8pPr marL="4267095" algn="l" defTabSz="1219170" rtl="0" eaLnBrk="1" latinLnBrk="0" hangingPunct="1">
        <a:defRPr sz="2400" kern="1200">
          <a:solidFill>
            <a:schemeClr val="tx1"/>
          </a:solidFill>
          <a:latin typeface="+mn-lt"/>
          <a:ea typeface="+mn-ea"/>
          <a:cs typeface="+mn-cs"/>
        </a:defRPr>
      </a:lvl8pPr>
      <a:lvl9pPr marL="4876680"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13"/>
          <p:cNvSpPr>
            <a:spLocks/>
          </p:cNvSpPr>
          <p:nvPr/>
        </p:nvSpPr>
        <p:spPr bwMode="auto">
          <a:xfrm>
            <a:off x="2047876" y="2628901"/>
            <a:ext cx="49213" cy="12700"/>
          </a:xfrm>
          <a:custGeom>
            <a:avLst/>
            <a:gdLst>
              <a:gd name="T0" fmla="*/ 0 w 40"/>
              <a:gd name="T1" fmla="*/ 3 h 10"/>
              <a:gd name="T2" fmla="*/ 40 w 40"/>
              <a:gd name="T3" fmla="*/ 6 h 10"/>
              <a:gd name="T4" fmla="*/ 0 w 40"/>
              <a:gd name="T5" fmla="*/ 3 h 10"/>
            </a:gdLst>
            <a:ahLst/>
            <a:cxnLst>
              <a:cxn ang="0">
                <a:pos x="T0" y="T1"/>
              </a:cxn>
              <a:cxn ang="0">
                <a:pos x="T2" y="T3"/>
              </a:cxn>
              <a:cxn ang="0">
                <a:pos x="T4" y="T5"/>
              </a:cxn>
            </a:cxnLst>
            <a:rect l="0" t="0" r="r" b="b"/>
            <a:pathLst>
              <a:path w="40" h="10">
                <a:moveTo>
                  <a:pt x="0" y="3"/>
                </a:moveTo>
                <a:cubicBezTo>
                  <a:pt x="13" y="4"/>
                  <a:pt x="27" y="0"/>
                  <a:pt x="40" y="6"/>
                </a:cubicBezTo>
                <a:cubicBezTo>
                  <a:pt x="27" y="6"/>
                  <a:pt x="13" y="10"/>
                  <a:pt x="0" y="3"/>
                </a:cubicBezTo>
                <a:close/>
              </a:path>
            </a:pathLst>
          </a:custGeom>
          <a:solidFill>
            <a:srgbClr val="A2A0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31" name="Freeform 14"/>
          <p:cNvSpPr>
            <a:spLocks/>
          </p:cNvSpPr>
          <p:nvPr/>
        </p:nvSpPr>
        <p:spPr bwMode="auto">
          <a:xfrm>
            <a:off x="2011363" y="2628901"/>
            <a:ext cx="17463" cy="11113"/>
          </a:xfrm>
          <a:custGeom>
            <a:avLst/>
            <a:gdLst>
              <a:gd name="T0" fmla="*/ 15 w 15"/>
              <a:gd name="T1" fmla="*/ 9 h 9"/>
              <a:gd name="T2" fmla="*/ 0 w 15"/>
              <a:gd name="T3" fmla="*/ 5 h 9"/>
              <a:gd name="T4" fmla="*/ 15 w 15"/>
              <a:gd name="T5" fmla="*/ 3 h 9"/>
              <a:gd name="T6" fmla="*/ 15 w 15"/>
              <a:gd name="T7" fmla="*/ 9 h 9"/>
            </a:gdLst>
            <a:ahLst/>
            <a:cxnLst>
              <a:cxn ang="0">
                <a:pos x="T0" y="T1"/>
              </a:cxn>
              <a:cxn ang="0">
                <a:pos x="T2" y="T3"/>
              </a:cxn>
              <a:cxn ang="0">
                <a:pos x="T4" y="T5"/>
              </a:cxn>
              <a:cxn ang="0">
                <a:pos x="T6" y="T7"/>
              </a:cxn>
            </a:cxnLst>
            <a:rect l="0" t="0" r="r" b="b"/>
            <a:pathLst>
              <a:path w="15" h="9">
                <a:moveTo>
                  <a:pt x="15" y="9"/>
                </a:moveTo>
                <a:cubicBezTo>
                  <a:pt x="11" y="8"/>
                  <a:pt x="6" y="6"/>
                  <a:pt x="0" y="5"/>
                </a:cubicBezTo>
                <a:cubicBezTo>
                  <a:pt x="6" y="0"/>
                  <a:pt x="11" y="1"/>
                  <a:pt x="15" y="3"/>
                </a:cubicBezTo>
                <a:cubicBezTo>
                  <a:pt x="15" y="5"/>
                  <a:pt x="15" y="7"/>
                  <a:pt x="15" y="9"/>
                </a:cubicBezTo>
                <a:close/>
              </a:path>
            </a:pathLst>
          </a:custGeom>
          <a:solidFill>
            <a:srgbClr val="A2A0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NZ"/>
          </a:p>
        </p:txBody>
      </p:sp>
      <p:sp>
        <p:nvSpPr>
          <p:cNvPr id="44" name="Title 43"/>
          <p:cNvSpPr>
            <a:spLocks noGrp="1"/>
          </p:cNvSpPr>
          <p:nvPr>
            <p:ph type="ctrTitle"/>
          </p:nvPr>
        </p:nvSpPr>
        <p:spPr>
          <a:xfrm>
            <a:off x="83015" y="402890"/>
            <a:ext cx="6457120" cy="2387600"/>
          </a:xfrm>
        </p:spPr>
        <p:txBody>
          <a:bodyPr/>
          <a:lstStyle/>
          <a:p>
            <a:pPr>
              <a:spcAft>
                <a:spcPts val="3000"/>
              </a:spcAft>
            </a:pPr>
            <a:r>
              <a:rPr lang="en-NZ" sz="3600" dirty="0">
                <a:solidFill>
                  <a:schemeClr val="tx1">
                    <a:lumMod val="75000"/>
                    <a:lumOff val="25000"/>
                  </a:schemeClr>
                </a:solidFill>
              </a:rPr>
              <a:t>Perceptions of the environment</a:t>
            </a:r>
            <a:r>
              <a:rPr lang="en-NZ" dirty="0">
                <a:solidFill>
                  <a:schemeClr val="tx1">
                    <a:lumMod val="75000"/>
                    <a:lumOff val="25000"/>
                  </a:schemeClr>
                </a:solidFill>
              </a:rPr>
              <a:t/>
            </a:r>
            <a:br>
              <a:rPr lang="en-NZ" dirty="0">
                <a:solidFill>
                  <a:schemeClr val="tx1">
                    <a:lumMod val="75000"/>
                    <a:lumOff val="25000"/>
                  </a:schemeClr>
                </a:solidFill>
              </a:rPr>
            </a:br>
            <a:r>
              <a:rPr lang="en-NZ" sz="2800" dirty="0">
                <a:solidFill>
                  <a:schemeClr val="tx1">
                    <a:lumMod val="75000"/>
                    <a:lumOff val="25000"/>
                  </a:schemeClr>
                </a:solidFill>
              </a:rPr>
              <a:t>What New Zealanders think</a:t>
            </a:r>
            <a:br>
              <a:rPr lang="en-NZ" sz="2800" dirty="0">
                <a:solidFill>
                  <a:schemeClr val="tx1">
                    <a:lumMod val="75000"/>
                    <a:lumOff val="25000"/>
                  </a:schemeClr>
                </a:solidFill>
              </a:rPr>
            </a:br>
            <a:r>
              <a:rPr lang="en-NZ" sz="2800" dirty="0">
                <a:solidFill>
                  <a:schemeClr val="tx1">
                    <a:lumMod val="75000"/>
                    <a:lumOff val="25000"/>
                  </a:schemeClr>
                </a:solidFill>
              </a:rPr>
              <a:t/>
            </a:r>
            <a:br>
              <a:rPr lang="en-NZ" sz="2800" dirty="0">
                <a:solidFill>
                  <a:schemeClr val="tx1">
                    <a:lumMod val="75000"/>
                    <a:lumOff val="25000"/>
                  </a:schemeClr>
                </a:solidFill>
              </a:rPr>
            </a:br>
            <a:r>
              <a:rPr lang="en-NZ" sz="1800" dirty="0">
                <a:solidFill>
                  <a:schemeClr val="tx1">
                    <a:lumMod val="75000"/>
                    <a:lumOff val="25000"/>
                  </a:schemeClr>
                </a:solidFill>
              </a:rPr>
              <a:t>A Colmar Brunton research report for Fish and Game NZ</a:t>
            </a:r>
            <a:br>
              <a:rPr lang="en-NZ" sz="1800" dirty="0">
                <a:solidFill>
                  <a:schemeClr val="tx1">
                    <a:lumMod val="75000"/>
                    <a:lumOff val="25000"/>
                  </a:schemeClr>
                </a:solidFill>
              </a:rPr>
            </a:br>
            <a:r>
              <a:rPr lang="en-NZ" sz="1800" dirty="0">
                <a:solidFill>
                  <a:schemeClr val="tx1">
                    <a:lumMod val="75000"/>
                    <a:lumOff val="25000"/>
                  </a:schemeClr>
                </a:solidFill>
              </a:rPr>
              <a:t>December 2018</a:t>
            </a:r>
          </a:p>
        </p:txBody>
      </p:sp>
    </p:spTree>
    <p:extLst>
      <p:ext uri="{BB962C8B-B14F-4D97-AF65-F5344CB8AC3E}">
        <p14:creationId xmlns:p14="http://schemas.microsoft.com/office/powerpoint/2010/main" val="2756036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055223" y="1257458"/>
            <a:ext cx="7572696" cy="3471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a:lnSpc>
                <a:spcPct val="114000"/>
              </a:lnSpc>
              <a:spcBef>
                <a:spcPts val="600"/>
              </a:spcBef>
              <a:spcAft>
                <a:spcPts val="600"/>
              </a:spcAft>
            </a:pPr>
            <a:r>
              <a:rPr lang="en-NZ" sz="1400" dirty="0">
                <a:solidFill>
                  <a:schemeClr val="tx1">
                    <a:lumMod val="65000"/>
                    <a:lumOff val="35000"/>
                  </a:schemeClr>
                </a:solidFill>
              </a:rPr>
              <a:t>In 2018 Fish and Game NZ commissioned Colmar </a:t>
            </a:r>
            <a:r>
              <a:rPr lang="en-NZ" sz="1400" dirty="0" err="1">
                <a:solidFill>
                  <a:schemeClr val="tx1">
                    <a:lumMod val="65000"/>
                    <a:lumOff val="35000"/>
                  </a:schemeClr>
                </a:solidFill>
              </a:rPr>
              <a:t>Brunton</a:t>
            </a:r>
            <a:r>
              <a:rPr lang="en-NZ" sz="1400" dirty="0">
                <a:solidFill>
                  <a:schemeClr val="tx1">
                    <a:lumMod val="65000"/>
                    <a:lumOff val="35000"/>
                  </a:schemeClr>
                </a:solidFill>
              </a:rPr>
              <a:t> to ask some questions of the New Zealand public </a:t>
            </a:r>
            <a:r>
              <a:rPr lang="en-NZ" sz="1400" dirty="0" smtClean="0">
                <a:solidFill>
                  <a:schemeClr val="tx1">
                    <a:lumMod val="65000"/>
                    <a:lumOff val="35000"/>
                  </a:schemeClr>
                </a:solidFill>
              </a:rPr>
              <a:t>about </a:t>
            </a:r>
            <a:r>
              <a:rPr lang="en-NZ" sz="1400" dirty="0">
                <a:solidFill>
                  <a:schemeClr val="tx1">
                    <a:lumMod val="65000"/>
                    <a:lumOff val="35000"/>
                  </a:schemeClr>
                </a:solidFill>
              </a:rPr>
              <a:t>their perceptions of the environment</a:t>
            </a:r>
            <a:r>
              <a:rPr lang="en-NZ" sz="1400" dirty="0" smtClean="0">
                <a:solidFill>
                  <a:schemeClr val="tx1">
                    <a:lumMod val="65000"/>
                    <a:lumOff val="35000"/>
                  </a:schemeClr>
                </a:solidFill>
              </a:rPr>
              <a:t>.</a:t>
            </a:r>
            <a:endParaRPr lang="en-NZ" sz="1400" dirty="0">
              <a:solidFill>
                <a:schemeClr val="tx1">
                  <a:lumMod val="65000"/>
                  <a:lumOff val="35000"/>
                </a:schemeClr>
              </a:solidFill>
            </a:endParaRPr>
          </a:p>
          <a:p>
            <a:pPr>
              <a:lnSpc>
                <a:spcPct val="114000"/>
              </a:lnSpc>
              <a:spcBef>
                <a:spcPts val="600"/>
              </a:spcBef>
              <a:spcAft>
                <a:spcPts val="600"/>
              </a:spcAft>
            </a:pPr>
            <a:r>
              <a:rPr lang="en-NZ" sz="1400" dirty="0">
                <a:solidFill>
                  <a:schemeClr val="tx1">
                    <a:lumMod val="65000"/>
                    <a:lumOff val="35000"/>
                  </a:schemeClr>
                </a:solidFill>
              </a:rPr>
              <a:t>The survey follows a similar one conducted by Colmar </a:t>
            </a:r>
            <a:r>
              <a:rPr lang="en-NZ" sz="1400" dirty="0" err="1">
                <a:solidFill>
                  <a:schemeClr val="tx1">
                    <a:lumMod val="65000"/>
                    <a:lumOff val="35000"/>
                  </a:schemeClr>
                </a:solidFill>
              </a:rPr>
              <a:t>Brunton</a:t>
            </a:r>
            <a:r>
              <a:rPr lang="en-NZ" sz="1400" dirty="0">
                <a:solidFill>
                  <a:schemeClr val="tx1">
                    <a:lumMod val="65000"/>
                    <a:lumOff val="35000"/>
                  </a:schemeClr>
                </a:solidFill>
              </a:rPr>
              <a:t> for Fish &amp; Game NZ in 2017.</a:t>
            </a:r>
          </a:p>
          <a:p>
            <a:pPr>
              <a:lnSpc>
                <a:spcPct val="114000"/>
              </a:lnSpc>
              <a:spcBef>
                <a:spcPts val="600"/>
              </a:spcBef>
              <a:spcAft>
                <a:spcPts val="600"/>
              </a:spcAft>
            </a:pPr>
            <a:r>
              <a:rPr lang="en-NZ" sz="1400" dirty="0">
                <a:solidFill>
                  <a:schemeClr val="tx1">
                    <a:lumMod val="65000"/>
                    <a:lumOff val="35000"/>
                  </a:schemeClr>
                </a:solidFill>
              </a:rPr>
              <a:t>As a results we included two questions on Colmar </a:t>
            </a:r>
            <a:r>
              <a:rPr lang="en-NZ" sz="1400" dirty="0" err="1">
                <a:solidFill>
                  <a:schemeClr val="tx1">
                    <a:lumMod val="65000"/>
                    <a:lumOff val="35000"/>
                  </a:schemeClr>
                </a:solidFill>
              </a:rPr>
              <a:t>Brunton’s</a:t>
            </a:r>
            <a:r>
              <a:rPr lang="en-NZ" sz="1400" dirty="0">
                <a:solidFill>
                  <a:schemeClr val="tx1">
                    <a:lumMod val="65000"/>
                    <a:lumOff val="35000"/>
                  </a:schemeClr>
                </a:solidFill>
              </a:rPr>
              <a:t> </a:t>
            </a:r>
            <a:r>
              <a:rPr lang="en-NZ" sz="1400" dirty="0" err="1">
                <a:solidFill>
                  <a:schemeClr val="tx1">
                    <a:lumMod val="65000"/>
                    <a:lumOff val="35000"/>
                  </a:schemeClr>
                </a:solidFill>
              </a:rPr>
              <a:t>omnijet</a:t>
            </a:r>
            <a:r>
              <a:rPr lang="en-NZ" sz="1400" dirty="0">
                <a:solidFill>
                  <a:schemeClr val="tx1">
                    <a:lumMod val="65000"/>
                    <a:lumOff val="35000"/>
                  </a:schemeClr>
                </a:solidFill>
              </a:rPr>
              <a:t>. </a:t>
            </a:r>
            <a:endParaRPr lang="en-NZ" sz="1400" dirty="0" smtClean="0">
              <a:solidFill>
                <a:schemeClr val="tx1">
                  <a:lumMod val="65000"/>
                  <a:lumOff val="35000"/>
                </a:schemeClr>
              </a:solidFill>
            </a:endParaRPr>
          </a:p>
          <a:p>
            <a:pPr>
              <a:lnSpc>
                <a:spcPct val="114000"/>
              </a:lnSpc>
              <a:spcBef>
                <a:spcPts val="600"/>
              </a:spcBef>
              <a:spcAft>
                <a:spcPts val="600"/>
              </a:spcAft>
            </a:pPr>
            <a:r>
              <a:rPr lang="en-NZ" sz="1400" dirty="0" smtClean="0">
                <a:solidFill>
                  <a:schemeClr val="tx1">
                    <a:lumMod val="65000"/>
                    <a:lumOff val="35000"/>
                  </a:schemeClr>
                </a:solidFill>
              </a:rPr>
              <a:t>One of them was a new question to help understand New Zealanders appetite for mandatory environmental standards for NZ waterways.</a:t>
            </a:r>
          </a:p>
          <a:p>
            <a:pPr>
              <a:lnSpc>
                <a:spcPct val="114000"/>
              </a:lnSpc>
              <a:spcBef>
                <a:spcPts val="600"/>
              </a:spcBef>
              <a:spcAft>
                <a:spcPts val="600"/>
              </a:spcAft>
            </a:pPr>
            <a:r>
              <a:rPr lang="en-NZ" sz="1400" dirty="0" smtClean="0">
                <a:solidFill>
                  <a:schemeClr val="tx1">
                    <a:lumMod val="65000"/>
                    <a:lumOff val="35000"/>
                  </a:schemeClr>
                </a:solidFill>
              </a:rPr>
              <a:t>Colmar </a:t>
            </a:r>
            <a:r>
              <a:rPr lang="en-NZ" sz="1400" dirty="0" err="1" smtClean="0">
                <a:solidFill>
                  <a:schemeClr val="tx1">
                    <a:lumMod val="65000"/>
                    <a:lumOff val="35000"/>
                  </a:schemeClr>
                </a:solidFill>
              </a:rPr>
              <a:t>Brunton’s</a:t>
            </a:r>
            <a:r>
              <a:rPr lang="en-NZ" sz="1400" dirty="0" smtClean="0">
                <a:solidFill>
                  <a:schemeClr val="tx1">
                    <a:lumMod val="65000"/>
                    <a:lumOff val="35000"/>
                  </a:schemeClr>
                </a:solidFill>
              </a:rPr>
              <a:t> </a:t>
            </a:r>
            <a:r>
              <a:rPr lang="en-NZ" sz="1400" dirty="0" err="1" smtClean="0">
                <a:solidFill>
                  <a:schemeClr val="tx1">
                    <a:lumMod val="65000"/>
                    <a:lumOff val="35000"/>
                  </a:schemeClr>
                </a:solidFill>
              </a:rPr>
              <a:t>omnijet</a:t>
            </a:r>
            <a:r>
              <a:rPr lang="en-NZ" sz="1400" dirty="0" smtClean="0">
                <a:solidFill>
                  <a:schemeClr val="tx1">
                    <a:lumMod val="65000"/>
                    <a:lumOff val="35000"/>
                  </a:schemeClr>
                </a:solidFill>
              </a:rPr>
              <a:t> interviews 1,000 New Zealanders and the results are nationally representative for age, gender and region.</a:t>
            </a:r>
          </a:p>
          <a:p>
            <a:pPr>
              <a:lnSpc>
                <a:spcPct val="114000"/>
              </a:lnSpc>
              <a:spcBef>
                <a:spcPts val="600"/>
              </a:spcBef>
              <a:spcAft>
                <a:spcPts val="600"/>
              </a:spcAft>
            </a:pPr>
            <a:r>
              <a:rPr lang="en-NZ" sz="1400" dirty="0" smtClean="0">
                <a:solidFill>
                  <a:schemeClr val="tx1">
                    <a:lumMod val="65000"/>
                    <a:lumOff val="35000"/>
                  </a:schemeClr>
                </a:solidFill>
              </a:rPr>
              <a:t>Fieldwork </a:t>
            </a:r>
            <a:r>
              <a:rPr lang="en-NZ" sz="1400" dirty="0">
                <a:solidFill>
                  <a:schemeClr val="tx1">
                    <a:lumMod val="65000"/>
                    <a:lumOff val="35000"/>
                  </a:schemeClr>
                </a:solidFill>
              </a:rPr>
              <a:t>ran from 5 – 12 December.</a:t>
            </a:r>
          </a:p>
          <a:p>
            <a:pPr>
              <a:lnSpc>
                <a:spcPct val="114000"/>
              </a:lnSpc>
              <a:spcBef>
                <a:spcPts val="600"/>
              </a:spcBef>
              <a:spcAft>
                <a:spcPts val="600"/>
              </a:spcAft>
            </a:pPr>
            <a:r>
              <a:rPr lang="en-NZ" sz="1400" dirty="0">
                <a:solidFill>
                  <a:schemeClr val="tx1">
                    <a:lumMod val="65000"/>
                    <a:lumOff val="35000"/>
                  </a:schemeClr>
                </a:solidFill>
              </a:rPr>
              <a:t>The margin of error on a sample size of 1,000 is </a:t>
            </a:r>
            <a:r>
              <a:rPr lang="en-NZ" sz="1400" u="sng" dirty="0">
                <a:solidFill>
                  <a:schemeClr val="tx1">
                    <a:lumMod val="65000"/>
                    <a:lumOff val="35000"/>
                  </a:schemeClr>
                </a:solidFill>
              </a:rPr>
              <a:t>+</a:t>
            </a:r>
            <a:r>
              <a:rPr lang="en-NZ" sz="1400" dirty="0">
                <a:solidFill>
                  <a:schemeClr val="tx1">
                    <a:lumMod val="65000"/>
                    <a:lumOff val="35000"/>
                  </a:schemeClr>
                </a:solidFill>
              </a:rPr>
              <a:t>3.1</a:t>
            </a:r>
            <a:r>
              <a:rPr lang="en-NZ" sz="1400" dirty="0" smtClean="0">
                <a:solidFill>
                  <a:schemeClr val="tx1">
                    <a:lumMod val="65000"/>
                    <a:lumOff val="35000"/>
                  </a:schemeClr>
                </a:solidFill>
              </a:rPr>
              <a:t>%.</a:t>
            </a:r>
            <a:endParaRPr lang="en-NZ" sz="1400" dirty="0">
              <a:solidFill>
                <a:schemeClr val="tx1">
                  <a:lumMod val="65000"/>
                  <a:lumOff val="35000"/>
                </a:schemeClr>
              </a:solidFill>
            </a:endParaRPr>
          </a:p>
        </p:txBody>
      </p:sp>
      <p:sp>
        <p:nvSpPr>
          <p:cNvPr id="6" name="Title 1"/>
          <p:cNvSpPr txBox="1">
            <a:spLocks/>
          </p:cNvSpPr>
          <p:nvPr/>
        </p:nvSpPr>
        <p:spPr>
          <a:xfrm>
            <a:off x="45516" y="1254073"/>
            <a:ext cx="1574277" cy="905661"/>
          </a:xfrm>
          <a:prstGeom prst="rect">
            <a:avLst/>
          </a:prstGeom>
        </p:spPr>
        <p:txBody>
          <a:bodyPr vert="horz" lIns="91440" tIns="45720" rIns="91440" bIns="45720" rtlCol="0" anchor="t">
            <a:normAutofit/>
          </a:bodyPr>
          <a:lstStyle>
            <a:lvl1pPr algn="l" defTabSz="1219170" rtl="0" eaLnBrk="1" latinLnBrk="0" hangingPunct="1">
              <a:spcBef>
                <a:spcPct val="0"/>
              </a:spcBef>
              <a:buNone/>
              <a:defRPr sz="1625" kern="1200" spc="244">
                <a:solidFill>
                  <a:schemeClr val="bg1"/>
                </a:solidFill>
                <a:latin typeface="Arial Black" panose="020B0A04020102020204" pitchFamily="34" charset="0"/>
                <a:ea typeface="+mj-ea"/>
                <a:cs typeface="+mj-cs"/>
              </a:defRPr>
            </a:lvl1pPr>
          </a:lstStyle>
          <a:p>
            <a:r>
              <a:rPr lang="en-US" sz="1200" dirty="0" err="1" smtClean="0"/>
              <a:t>Methodoloy</a:t>
            </a:r>
            <a:endParaRPr lang="en-NZ" sz="1200" dirty="0"/>
          </a:p>
        </p:txBody>
      </p:sp>
    </p:spTree>
    <p:extLst>
      <p:ext uri="{BB962C8B-B14F-4D97-AF65-F5344CB8AC3E}">
        <p14:creationId xmlns:p14="http://schemas.microsoft.com/office/powerpoint/2010/main" val="227789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5171" y="150965"/>
            <a:ext cx="7774561" cy="646331"/>
          </a:xfrm>
          <a:prstGeom prst="rect">
            <a:avLst/>
          </a:prstGeom>
          <a:noFill/>
        </p:spPr>
        <p:txBody>
          <a:bodyPr wrap="square" rtlCol="0" anchor="ctr">
            <a:spAutoFit/>
          </a:bodyPr>
          <a:lstStyle/>
          <a:p>
            <a:r>
              <a:rPr lang="en-NZ" sz="1800" dirty="0">
                <a:solidFill>
                  <a:schemeClr val="tx1">
                    <a:lumMod val="65000"/>
                    <a:lumOff val="35000"/>
                  </a:schemeClr>
                </a:solidFill>
              </a:rPr>
              <a:t>Eight out of 10 people think mandatory environmental standards should be introduced for NZ waterways.  </a:t>
            </a:r>
          </a:p>
        </p:txBody>
      </p:sp>
      <p:sp>
        <p:nvSpPr>
          <p:cNvPr id="5" name="TextBox 4"/>
          <p:cNvSpPr txBox="1"/>
          <p:nvPr/>
        </p:nvSpPr>
        <p:spPr>
          <a:xfrm>
            <a:off x="1750420" y="6002695"/>
            <a:ext cx="8155580" cy="861774"/>
          </a:xfrm>
          <a:prstGeom prst="rect">
            <a:avLst/>
          </a:prstGeom>
          <a:noFill/>
        </p:spPr>
        <p:txBody>
          <a:bodyPr wrap="square" rtlCol="0" anchor="ctr">
            <a:spAutoFit/>
          </a:bodyPr>
          <a:lstStyle/>
          <a:p>
            <a:r>
              <a:rPr lang="en-NZ" sz="1000" dirty="0">
                <a:solidFill>
                  <a:schemeClr val="tx1">
                    <a:lumMod val="65000"/>
                    <a:lumOff val="35000"/>
                  </a:schemeClr>
                </a:solidFill>
              </a:rPr>
              <a:t>Q2. Environmental organisations such as Fish and Game and Greenpeace are lobbying the government for mandatory environmental standards for NZ waterways, which will impact on the Dairy Industry. Mandatory environmental standards would mean regulating intensive farming practices. As a result there would be less contaminants in our waterways, but dairy farmers would likely have to change how they farm. Do you think that mandatory environmental standards should be introduced in NZ?</a:t>
            </a:r>
          </a:p>
          <a:p>
            <a:r>
              <a:rPr lang="en-NZ" sz="1000" dirty="0">
                <a:solidFill>
                  <a:schemeClr val="tx1">
                    <a:lumMod val="65000"/>
                    <a:lumOff val="35000"/>
                  </a:schemeClr>
                </a:solidFill>
              </a:rPr>
              <a:t>Base: All people n=1,000</a:t>
            </a:r>
          </a:p>
        </p:txBody>
      </p:sp>
      <p:graphicFrame>
        <p:nvGraphicFramePr>
          <p:cNvPr id="7" name="Chart 6"/>
          <p:cNvGraphicFramePr/>
          <p:nvPr>
            <p:extLst>
              <p:ext uri="{D42A27DB-BD31-4B8C-83A1-F6EECF244321}">
                <p14:modId xmlns:p14="http://schemas.microsoft.com/office/powerpoint/2010/main" val="2957787166"/>
              </p:ext>
            </p:extLst>
          </p:nvPr>
        </p:nvGraphicFramePr>
        <p:xfrm>
          <a:off x="2397957" y="1076236"/>
          <a:ext cx="6604000" cy="465062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7635554" y="3148213"/>
            <a:ext cx="1899064" cy="861774"/>
          </a:xfrm>
          <a:prstGeom prst="rect">
            <a:avLst/>
          </a:prstGeom>
          <a:noFill/>
          <a:ln w="19050">
            <a:solidFill>
              <a:srgbClr val="326279"/>
            </a:solidFill>
          </a:ln>
        </p:spPr>
        <p:txBody>
          <a:bodyPr wrap="square" rtlCol="0" anchor="ctr">
            <a:spAutoFit/>
          </a:bodyPr>
          <a:lstStyle/>
          <a:p>
            <a:pPr algn="ctr"/>
            <a:r>
              <a:rPr lang="en-NZ" sz="1000" dirty="0">
                <a:solidFill>
                  <a:schemeClr val="tx1">
                    <a:lumMod val="65000"/>
                    <a:lumOff val="35000"/>
                  </a:schemeClr>
                </a:solidFill>
              </a:rPr>
              <a:t>Single people who are divorced or separated and living in a house on their own are more likely to say yes to mandatory environmental standards.</a:t>
            </a:r>
          </a:p>
        </p:txBody>
      </p:sp>
      <p:sp>
        <p:nvSpPr>
          <p:cNvPr id="10" name="TextBox 9"/>
          <p:cNvSpPr txBox="1"/>
          <p:nvPr/>
        </p:nvSpPr>
        <p:spPr>
          <a:xfrm>
            <a:off x="1962950" y="1613766"/>
            <a:ext cx="2012935" cy="707886"/>
          </a:xfrm>
          <a:prstGeom prst="rect">
            <a:avLst/>
          </a:prstGeom>
          <a:noFill/>
          <a:ln w="19050">
            <a:solidFill>
              <a:schemeClr val="accent4">
                <a:lumMod val="75000"/>
              </a:schemeClr>
            </a:solidFill>
          </a:ln>
        </p:spPr>
        <p:txBody>
          <a:bodyPr wrap="square" rtlCol="0" anchor="ctr">
            <a:spAutoFit/>
          </a:bodyPr>
          <a:lstStyle/>
          <a:p>
            <a:pPr algn="ctr"/>
            <a:r>
              <a:rPr lang="en-NZ" sz="1000" dirty="0">
                <a:solidFill>
                  <a:schemeClr val="tx1">
                    <a:lumMod val="65000"/>
                    <a:lumOff val="35000"/>
                  </a:schemeClr>
                </a:solidFill>
              </a:rPr>
              <a:t>People over 60 years old, who are married or living with a partner are more likely to say no to mandatory  environmental standards.</a:t>
            </a:r>
          </a:p>
        </p:txBody>
      </p:sp>
    </p:spTree>
    <p:extLst>
      <p:ext uri="{BB962C8B-B14F-4D97-AF65-F5344CB8AC3E}">
        <p14:creationId xmlns:p14="http://schemas.microsoft.com/office/powerpoint/2010/main" val="872183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4148" y="12466"/>
            <a:ext cx="8151852" cy="923330"/>
          </a:xfrm>
          <a:prstGeom prst="rect">
            <a:avLst/>
          </a:prstGeom>
          <a:noFill/>
        </p:spPr>
        <p:txBody>
          <a:bodyPr wrap="square" rtlCol="0" anchor="ctr">
            <a:spAutoFit/>
          </a:bodyPr>
          <a:lstStyle/>
          <a:p>
            <a:r>
              <a:rPr lang="en-NZ" sz="1800" dirty="0">
                <a:solidFill>
                  <a:schemeClr val="tx1">
                    <a:lumMod val="65000"/>
                    <a:lumOff val="35000"/>
                  </a:schemeClr>
                </a:solidFill>
              </a:rPr>
              <a:t>This result is higher among people who are extremely or very concerned about the pollution of lakes and rivers, nine out of ten people who are concerned about waterway pollution think there should be mandatory environmental standards.</a:t>
            </a:r>
          </a:p>
        </p:txBody>
      </p:sp>
      <p:sp>
        <p:nvSpPr>
          <p:cNvPr id="5" name="TextBox 4"/>
          <p:cNvSpPr txBox="1"/>
          <p:nvPr/>
        </p:nvSpPr>
        <p:spPr>
          <a:xfrm>
            <a:off x="1750420" y="6002695"/>
            <a:ext cx="8155580" cy="861774"/>
          </a:xfrm>
          <a:prstGeom prst="rect">
            <a:avLst/>
          </a:prstGeom>
          <a:noFill/>
        </p:spPr>
        <p:txBody>
          <a:bodyPr wrap="square" rtlCol="0" anchor="ctr">
            <a:spAutoFit/>
          </a:bodyPr>
          <a:lstStyle/>
          <a:p>
            <a:r>
              <a:rPr lang="en-NZ" sz="1000" dirty="0">
                <a:solidFill>
                  <a:schemeClr val="tx1">
                    <a:lumMod val="65000"/>
                    <a:lumOff val="35000"/>
                  </a:schemeClr>
                </a:solidFill>
              </a:rPr>
              <a:t>Q2. Environmental organisations such as Fish and Game and Greenpeace are lobbying the government for mandatory environmental standards for NZ waterways, which will impact on the Dairy Industry. Mandatory environmental standards would mean regulating intensive farming practices. As a result there would be less contaminants in our waterways, but dairy farmers would likely have to change how they farm. Do you think that mandatory environmental standards should be introduced in NZ?</a:t>
            </a:r>
          </a:p>
          <a:p>
            <a:r>
              <a:rPr lang="en-NZ" sz="1000" dirty="0">
                <a:solidFill>
                  <a:schemeClr val="tx1">
                    <a:lumMod val="65000"/>
                    <a:lumOff val="35000"/>
                  </a:schemeClr>
                </a:solidFill>
              </a:rPr>
              <a:t>Base: All people who are extremely or very concerned about the pollution of lakes and rivers n=811</a:t>
            </a:r>
          </a:p>
        </p:txBody>
      </p:sp>
      <p:graphicFrame>
        <p:nvGraphicFramePr>
          <p:cNvPr id="7" name="Chart 6"/>
          <p:cNvGraphicFramePr/>
          <p:nvPr>
            <p:extLst>
              <p:ext uri="{D42A27DB-BD31-4B8C-83A1-F6EECF244321}">
                <p14:modId xmlns:p14="http://schemas.microsoft.com/office/powerpoint/2010/main" val="1422679144"/>
              </p:ext>
            </p:extLst>
          </p:nvPr>
        </p:nvGraphicFramePr>
        <p:xfrm>
          <a:off x="2397957" y="1076236"/>
          <a:ext cx="6604000" cy="46506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626846"/>
      </p:ext>
    </p:extLst>
  </p:cSld>
  <p:clrMapOvr>
    <a:masterClrMapping/>
  </p:clrMapOvr>
</p:sld>
</file>

<file path=ppt/theme/theme1.xml><?xml version="1.0" encoding="utf-8"?>
<a:theme xmlns:a="http://schemas.openxmlformats.org/drawingml/2006/main" name="Office Theme">
  <a:themeElements>
    <a:clrScheme name="Custom 46">
      <a:dk1>
        <a:sysClr val="windowText" lastClr="000000"/>
      </a:dk1>
      <a:lt1>
        <a:sysClr val="window" lastClr="FFFFFF"/>
      </a:lt1>
      <a:dk2>
        <a:srgbClr val="04617B"/>
      </a:dk2>
      <a:lt2>
        <a:srgbClr val="DBF5F9"/>
      </a:lt2>
      <a:accent1>
        <a:srgbClr val="387025"/>
      </a:accent1>
      <a:accent2>
        <a:srgbClr val="002060"/>
      </a:accent2>
      <a:accent3>
        <a:srgbClr val="FF6600"/>
      </a:accent3>
      <a:accent4>
        <a:srgbClr val="92D050"/>
      </a:accent4>
      <a:accent5>
        <a:srgbClr val="0070C0"/>
      </a:accent5>
      <a:accent6>
        <a:srgbClr val="FF0000"/>
      </a:accent6>
      <a:hlink>
        <a:srgbClr val="B1BD25"/>
      </a:hlink>
      <a:folHlink>
        <a:srgbClr val="B1BD25"/>
      </a:folHlink>
    </a:clrScheme>
    <a:fontScheme name="Custom 4">
      <a:majorFont>
        <a:latin typeface="Candar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oAutofit/>
      </a:bodyPr>
      <a:lstStyle>
        <a:defPPr>
          <a:defRPr sz="1400" dirty="0" smtClean="0">
            <a:solidFill>
              <a:schemeClr val="tx1">
                <a:lumMod val="65000"/>
                <a:lumOff val="3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A46F5338C37948BA43FA81E2F1ED53" ma:contentTypeVersion="0" ma:contentTypeDescription="Create a new document." ma:contentTypeScope="" ma:versionID="85f35d818c865c7f34c7ee458f02fe34">
  <xsd:schema xmlns:xsd="http://www.w3.org/2001/XMLSchema" xmlns:xs="http://www.w3.org/2001/XMLSchema" xmlns:p="http://schemas.microsoft.com/office/2006/metadata/properties" xmlns:ns2="afa4e240-7bf6-4c2c-a8ce-d69d06740aff" targetNamespace="http://schemas.microsoft.com/office/2006/metadata/properties" ma:root="true" ma:fieldsID="7fdbf0512b49312ef99a4dae387516aa" ns2:_="">
    <xsd:import namespace="afa4e240-7bf6-4c2c-a8ce-d69d06740af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a4e240-7bf6-4c2c-a8ce-d69d06740af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afa4e240-7bf6-4c2c-a8ce-d69d06740aff">57ZFTNQSY746-183-4</_dlc_DocId>
    <_dlc_DocIdUrl xmlns="afa4e240-7bf6-4c2c-a8ce-d69d06740aff">
      <Url>http://brunternet/Creative/_layouts/DocIdRedir.aspx?ID=57ZFTNQSY746-183-4</Url>
      <Description>57ZFTNQSY746-183-4</Description>
    </_dlc_DocIdUrl>
  </documentManagement>
</p:properties>
</file>

<file path=customXml/itemProps1.xml><?xml version="1.0" encoding="utf-8"?>
<ds:datastoreItem xmlns:ds="http://schemas.openxmlformats.org/officeDocument/2006/customXml" ds:itemID="{92365F42-A921-4608-938F-467FEA7661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a4e240-7bf6-4c2c-a8ce-d69d06740a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EB099E-D727-4213-B5FF-CE23B63429E9}">
  <ds:schemaRefs>
    <ds:schemaRef ds:uri="http://schemas.microsoft.com/sharepoint/events"/>
  </ds:schemaRefs>
</ds:datastoreItem>
</file>

<file path=customXml/itemProps3.xml><?xml version="1.0" encoding="utf-8"?>
<ds:datastoreItem xmlns:ds="http://schemas.openxmlformats.org/officeDocument/2006/customXml" ds:itemID="{12971013-3E62-4D10-8A1F-B907EEA4B707}">
  <ds:schemaRefs>
    <ds:schemaRef ds:uri="http://schemas.microsoft.com/sharepoint/v3/contenttype/forms"/>
  </ds:schemaRefs>
</ds:datastoreItem>
</file>

<file path=customXml/itemProps4.xml><?xml version="1.0" encoding="utf-8"?>
<ds:datastoreItem xmlns:ds="http://schemas.openxmlformats.org/officeDocument/2006/customXml" ds:itemID="{36C6D3FC-70AC-46FF-A42F-AE18F695164A}">
  <ds:schemaRefs>
    <ds:schemaRef ds:uri="http://www.w3.org/XML/1998/namespace"/>
    <ds:schemaRef ds:uri="http://purl.org/dc/dcmitype/"/>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afa4e240-7bf6-4c2c-a8ce-d69d06740aff"/>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7244</TotalTime>
  <Words>419</Words>
  <Application>Microsoft Office PowerPoint</Application>
  <PresentationFormat>A4 Paper (210x297 mm)</PresentationFormat>
  <Paragraphs>28</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Candara</vt:lpstr>
      <vt:lpstr>Office Theme</vt:lpstr>
      <vt:lpstr>Perceptions of the environment What New Zealanders think  A Colmar Brunton research report for Fish and Game NZ December 2018</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Jude Fagan</dc:creator>
  <cp:lastModifiedBy>Don Rood</cp:lastModifiedBy>
  <cp:revision>546</cp:revision>
  <cp:lastPrinted>2018-12-15T20:53:09Z</cp:lastPrinted>
  <dcterms:created xsi:type="dcterms:W3CDTF">2010-08-27T01:36:27Z</dcterms:created>
  <dcterms:modified xsi:type="dcterms:W3CDTF">2018-12-21T00:45:13Z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0x01010041A46F5338C37948BA43FA81E2F1ED53</vt:lpwstr>
  </property>
  <property fmtid="{D5CDD505-2E9C-101B-9397-08002B2CF9AE}" pid="3" name="_dlc_DocIdItemGuid">
    <vt:lpwstr>9097ef3b-cbe7-471f-8e80-c8772fc56f90</vt:lpwstr>
  </property>
</Properties>
</file>